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62" r:id="rId6"/>
    <p:sldId id="259" r:id="rId7"/>
    <p:sldId id="263" r:id="rId8"/>
    <p:sldId id="264"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9" d="100"/>
          <a:sy n="79" d="100"/>
        </p:scale>
        <p:origin x="-222"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kumimoji="1" lang="ja-JP" alt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85604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399570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4001249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ja-JP" altLang="en-US"/>
              <a:t>マスター タイトルの書式設定</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257422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486837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927162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8" name="Footer Placeholder 7"/>
          <p:cNvSpPr>
            <a:spLocks noGrp="1"/>
          </p:cNvSpPr>
          <p:nvPr>
            <p:ph type="ftr" sz="quarter" idx="11"/>
          </p:nvPr>
        </p:nvSpPr>
        <p:spPr>
          <a:xfrm>
            <a:off x="561111" y="6391838"/>
            <a:ext cx="3644282" cy="304801"/>
          </a:xfrm>
        </p:spPr>
        <p:txBody>
          <a:bodyPr/>
          <a:lstStyle/>
          <a:p>
            <a:endParaRPr kumimoji="1" lang="ja-JP" altLang="en-US"/>
          </a:p>
        </p:txBody>
      </p:sp>
      <p:sp>
        <p:nvSpPr>
          <p:cNvPr id="9" name="Slide Number Placeholder 8"/>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574311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961242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425428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743239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2791476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9866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4939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337517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1962483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407334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6731B-DC51-458E-B81B-07D1FC22D5DF}" type="datetimeFigureOut">
              <a:rPr kumimoji="1" lang="ja-JP" altLang="en-US" smtClean="0"/>
              <a:pPr/>
              <a:t>2021/5/4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269363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D96731B-DC51-458E-B81B-07D1FC22D5DF}" type="datetimeFigureOut">
              <a:rPr kumimoji="1" lang="ja-JP" altLang="en-US" smtClean="0"/>
              <a:pPr/>
              <a:t>2021/5/4</a:t>
            </a:fld>
            <a:endParaRPr kumimoji="1" lang="ja-JP" alt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kumimoji="1" lang="ja-JP" alt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FDFDD5B-90E3-4F2E-9954-D89B27DC3DDB}" type="slidenum">
              <a:rPr kumimoji="1" lang="ja-JP" altLang="en-US" smtClean="0"/>
              <a:pPr/>
              <a:t>&lt;#&gt;</a:t>
            </a:fld>
            <a:endParaRPr kumimoji="1" lang="ja-JP" altLang="en-US"/>
          </a:p>
        </p:txBody>
      </p:sp>
    </p:spTree>
    <p:extLst>
      <p:ext uri="{BB962C8B-B14F-4D97-AF65-F5344CB8AC3E}">
        <p14:creationId xmlns="" xmlns:p14="http://schemas.microsoft.com/office/powerpoint/2010/main" val="3903934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kumimoji="1" sz="36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DC465AC6-97AF-4279-9A6C-6E45725B8498}"/>
              </a:ext>
            </a:extLst>
          </p:cNvPr>
          <p:cNvSpPr>
            <a:spLocks noGrp="1"/>
          </p:cNvSpPr>
          <p:nvPr>
            <p:ph type="ctrTitle"/>
          </p:nvPr>
        </p:nvSpPr>
        <p:spPr/>
        <p:txBody>
          <a:bodyPr/>
          <a:lstStyle/>
          <a:p>
            <a:r>
              <a:rPr lang="ja-JP" altLang="en-US" b="1" i="1" u="sng" dirty="0">
                <a:solidFill>
                  <a:schemeClr val="accent6">
                    <a:lumMod val="50000"/>
                  </a:schemeClr>
                </a:solidFill>
                <a:effectLst>
                  <a:outerShdw blurRad="38100" dist="38100" dir="2700000" algn="tl">
                    <a:srgbClr val="000000">
                      <a:alpha val="43137"/>
                    </a:srgbClr>
                  </a:outerShdw>
                </a:effectLst>
                <a:highlight>
                  <a:srgbClr val="FFFF00"/>
                </a:highlight>
              </a:rPr>
              <a:t>チーム</a:t>
            </a:r>
            <a:r>
              <a:rPr lang="en-US" altLang="ja-JP" b="1" i="1" u="sng" dirty="0" err="1">
                <a:solidFill>
                  <a:schemeClr val="accent6">
                    <a:lumMod val="50000"/>
                  </a:schemeClr>
                </a:solidFill>
                <a:effectLst>
                  <a:outerShdw blurRad="38100" dist="38100" dir="2700000" algn="tl">
                    <a:srgbClr val="000000">
                      <a:alpha val="43137"/>
                    </a:srgbClr>
                  </a:outerShdw>
                </a:effectLst>
                <a:highlight>
                  <a:srgbClr val="FFFF00"/>
                </a:highlight>
              </a:rPr>
              <a:t>Daigorilla</a:t>
            </a:r>
            <a:r>
              <a:rPr lang="ja-JP" altLang="en-US" b="1" i="1" u="sng">
                <a:solidFill>
                  <a:schemeClr val="accent6">
                    <a:lumMod val="50000"/>
                  </a:schemeClr>
                </a:solidFill>
                <a:effectLst>
                  <a:outerShdw blurRad="38100" dist="38100" dir="2700000" algn="tl">
                    <a:srgbClr val="000000">
                      <a:alpha val="43137"/>
                    </a:srgbClr>
                  </a:outerShdw>
                </a:effectLst>
                <a:highlight>
                  <a:srgbClr val="FFFF00"/>
                </a:highlight>
              </a:rPr>
              <a:t>　</a:t>
            </a:r>
            <a:r>
              <a:rPr lang="en-US" altLang="ja-JP" b="1" i="1" u="sng">
                <a:solidFill>
                  <a:schemeClr val="accent6">
                    <a:lumMod val="50000"/>
                  </a:schemeClr>
                </a:solidFill>
                <a:effectLst>
                  <a:outerShdw blurRad="38100" dist="38100" dir="2700000" algn="tl">
                    <a:srgbClr val="000000">
                      <a:alpha val="43137"/>
                    </a:srgbClr>
                  </a:outerShdw>
                </a:effectLst>
                <a:highlight>
                  <a:srgbClr val="FFFF00"/>
                </a:highlight>
              </a:rPr>
              <a:t>wcsc31</a:t>
            </a:r>
            <a:r>
              <a:rPr lang="ja-JP" altLang="en-US" b="1" i="1" u="sng" dirty="0">
                <a:solidFill>
                  <a:schemeClr val="accent6">
                    <a:lumMod val="50000"/>
                  </a:schemeClr>
                </a:solidFill>
                <a:effectLst>
                  <a:outerShdw blurRad="38100" dist="38100" dir="2700000" algn="tl">
                    <a:srgbClr val="000000">
                      <a:alpha val="43137"/>
                    </a:srgbClr>
                  </a:outerShdw>
                </a:effectLst>
                <a:highlight>
                  <a:srgbClr val="FFFF00"/>
                </a:highlight>
              </a:rPr>
              <a:t>　</a:t>
            </a:r>
            <a:endParaRPr kumimoji="1" lang="ja-JP" altLang="en-US" b="1" i="1" u="sng" dirty="0">
              <a:solidFill>
                <a:schemeClr val="accent6">
                  <a:lumMod val="50000"/>
                </a:schemeClr>
              </a:solidFill>
              <a:effectLst>
                <a:outerShdw blurRad="38100" dist="38100" dir="2700000" algn="tl">
                  <a:srgbClr val="000000">
                    <a:alpha val="43137"/>
                  </a:srgbClr>
                </a:outerShdw>
              </a:effectLst>
              <a:highlight>
                <a:srgbClr val="FFFF00"/>
              </a:highlight>
            </a:endParaRPr>
          </a:p>
        </p:txBody>
      </p:sp>
      <p:sp>
        <p:nvSpPr>
          <p:cNvPr id="3" name="字幕 2">
            <a:extLst>
              <a:ext uri="{FF2B5EF4-FFF2-40B4-BE49-F238E27FC236}">
                <a16:creationId xmlns="" xmlns:a16="http://schemas.microsoft.com/office/drawing/2014/main" id="{1976983E-CB69-44F2-A895-610B0FBEF3F8}"/>
              </a:ext>
            </a:extLst>
          </p:cNvPr>
          <p:cNvSpPr>
            <a:spLocks noGrp="1"/>
          </p:cNvSpPr>
          <p:nvPr>
            <p:ph type="subTitle" idx="1"/>
          </p:nvPr>
        </p:nvSpPr>
        <p:spPr/>
        <p:txBody>
          <a:bodyPr/>
          <a:lstStyle/>
          <a:p>
            <a:r>
              <a:rPr kumimoji="1" lang="ja-JP" altLang="en-US" dirty="0"/>
              <a:t>田中大吾</a:t>
            </a:r>
            <a:endParaRPr kumimoji="1" lang="en-US" altLang="ja-JP" dirty="0"/>
          </a:p>
          <a:p>
            <a:r>
              <a:rPr lang="ja-JP" altLang="en-US" dirty="0"/>
              <a:t>門倉新之助</a:t>
            </a:r>
            <a:endParaRPr kumimoji="1" lang="ja-JP" altLang="en-US" dirty="0"/>
          </a:p>
        </p:txBody>
      </p:sp>
    </p:spTree>
    <p:extLst>
      <p:ext uri="{BB962C8B-B14F-4D97-AF65-F5344CB8AC3E}">
        <p14:creationId xmlns="" xmlns:p14="http://schemas.microsoft.com/office/powerpoint/2010/main" val="1152467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F7F3A499-95D5-4BFF-8BAC-FCA213424B22}"/>
              </a:ext>
            </a:extLst>
          </p:cNvPr>
          <p:cNvSpPr>
            <a:spLocks noGrp="1"/>
          </p:cNvSpPr>
          <p:nvPr>
            <p:ph type="title"/>
          </p:nvPr>
        </p:nvSpPr>
        <p:spPr/>
        <p:txBody>
          <a:bodyPr/>
          <a:lstStyle/>
          <a:p>
            <a:r>
              <a:rPr kumimoji="1" lang="ja-JP" altLang="en-US" dirty="0"/>
              <a:t>今回使用したライブラリ</a:t>
            </a:r>
          </a:p>
        </p:txBody>
      </p:sp>
      <p:sp>
        <p:nvSpPr>
          <p:cNvPr id="3" name="コンテンツ プレースホルダー 2">
            <a:extLst>
              <a:ext uri="{FF2B5EF4-FFF2-40B4-BE49-F238E27FC236}">
                <a16:creationId xmlns="" xmlns:a16="http://schemas.microsoft.com/office/drawing/2014/main" id="{6DE0BAE0-F978-47E2-8A9F-5544AFD426CB}"/>
              </a:ext>
            </a:extLst>
          </p:cNvPr>
          <p:cNvSpPr>
            <a:spLocks noGrp="1"/>
          </p:cNvSpPr>
          <p:nvPr>
            <p:ph idx="1"/>
          </p:nvPr>
        </p:nvSpPr>
        <p:spPr/>
        <p:txBody>
          <a:bodyPr/>
          <a:lstStyle/>
          <a:p>
            <a:r>
              <a:rPr kumimoji="1" lang="ja-JP" altLang="en-US" dirty="0"/>
              <a:t>水</a:t>
            </a:r>
            <a:r>
              <a:rPr kumimoji="1" lang="ja-JP" altLang="en-US" dirty="0" smtClean="0"/>
              <a:t>匠</a:t>
            </a:r>
            <a:r>
              <a:rPr kumimoji="1" lang="en-US" altLang="ja-JP" dirty="0" smtClean="0"/>
              <a:t>3kai</a:t>
            </a:r>
          </a:p>
          <a:p>
            <a:r>
              <a:rPr lang="ja-JP" altLang="en-US" dirty="0" smtClean="0"/>
              <a:t>バーニングブリッジ</a:t>
            </a:r>
            <a:endParaRPr kumimoji="1" lang="en-US" altLang="ja-JP" dirty="0" smtClean="0"/>
          </a:p>
          <a:p>
            <a:r>
              <a:rPr lang="ja-JP" altLang="en-US" dirty="0" smtClean="0"/>
              <a:t>やねうら王</a:t>
            </a:r>
            <a:endParaRPr kumimoji="1" lang="en-US" altLang="ja-JP" dirty="0"/>
          </a:p>
        </p:txBody>
      </p:sp>
    </p:spTree>
    <p:extLst>
      <p:ext uri="{BB962C8B-B14F-4D97-AF65-F5344CB8AC3E}">
        <p14:creationId xmlns="" xmlns:p14="http://schemas.microsoft.com/office/powerpoint/2010/main" val="410112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EBA60397-DF3B-4301-A4A7-2F34F27A3E36}"/>
              </a:ext>
            </a:extLst>
          </p:cNvPr>
          <p:cNvSpPr>
            <a:spLocks noGrp="1"/>
          </p:cNvSpPr>
          <p:nvPr>
            <p:ph type="title"/>
          </p:nvPr>
        </p:nvSpPr>
        <p:spPr/>
        <p:txBody>
          <a:bodyPr/>
          <a:lstStyle/>
          <a:p>
            <a:r>
              <a:rPr kumimoji="1" lang="ja-JP" altLang="en-US" dirty="0"/>
              <a:t>評価関数</a:t>
            </a:r>
          </a:p>
        </p:txBody>
      </p:sp>
      <p:sp>
        <p:nvSpPr>
          <p:cNvPr id="3" name="コンテンツ プレースホルダー 2">
            <a:extLst>
              <a:ext uri="{FF2B5EF4-FFF2-40B4-BE49-F238E27FC236}">
                <a16:creationId xmlns="" xmlns:a16="http://schemas.microsoft.com/office/drawing/2014/main" id="{25555944-EB81-45D5-B244-F2D44A1C9F20}"/>
              </a:ext>
            </a:extLst>
          </p:cNvPr>
          <p:cNvSpPr>
            <a:spLocks noGrp="1"/>
          </p:cNvSpPr>
          <p:nvPr>
            <p:ph idx="1"/>
          </p:nvPr>
        </p:nvSpPr>
        <p:spPr/>
        <p:txBody>
          <a:bodyPr>
            <a:normAutofit/>
          </a:bodyPr>
          <a:lstStyle/>
          <a:p>
            <a:r>
              <a:rPr kumimoji="1" lang="ja-JP" altLang="en-US" sz="2000" dirty="0"/>
              <a:t>今回の評価関数も</a:t>
            </a:r>
            <a:r>
              <a:rPr kumimoji="1" lang="en-US" altLang="ja-JP" sz="2000" dirty="0"/>
              <a:t>HKPE9</a:t>
            </a:r>
            <a:r>
              <a:rPr kumimoji="1" lang="ja-JP" altLang="en-US" sz="2000" dirty="0"/>
              <a:t>を選択した。理由としては、まだまだ余地があると考えている</a:t>
            </a:r>
            <a:r>
              <a:rPr kumimoji="1" lang="ja-JP" altLang="en-US" sz="2000" dirty="0" smtClean="0"/>
              <a:t>。学習パラメーターの限界が標準型の約</a:t>
            </a:r>
            <a:r>
              <a:rPr kumimoji="1" lang="en-US" altLang="ja-JP" sz="2000" dirty="0" smtClean="0"/>
              <a:t>10</a:t>
            </a:r>
            <a:r>
              <a:rPr kumimoji="1" lang="ja-JP" altLang="en-US" sz="2000" dirty="0" smtClean="0"/>
              <a:t>倍となるため、教師の質も十分に必要だが、定跡の作成に力を入れた後、定跡を浅い</a:t>
            </a:r>
            <a:r>
              <a:rPr kumimoji="1" lang="en-US" altLang="ja-JP" sz="2000" dirty="0" smtClean="0"/>
              <a:t>Depth</a:t>
            </a:r>
            <a:r>
              <a:rPr lang="en-US" altLang="ja-JP" sz="2000" dirty="0" smtClean="0"/>
              <a:t>(</a:t>
            </a:r>
            <a:r>
              <a:rPr kumimoji="1" lang="en-US" altLang="ja-JP" sz="2000" dirty="0" smtClean="0"/>
              <a:t>14)</a:t>
            </a:r>
            <a:r>
              <a:rPr kumimoji="1" lang="ja-JP" altLang="en-US" sz="2000" dirty="0" smtClean="0"/>
              <a:t>と深い</a:t>
            </a:r>
            <a:r>
              <a:rPr kumimoji="1" lang="en-US" altLang="ja-JP" sz="2000" dirty="0" smtClean="0"/>
              <a:t>Depth(26</a:t>
            </a:r>
            <a:r>
              <a:rPr kumimoji="1" lang="ja-JP" altLang="en-US" sz="2000" dirty="0" smtClean="0"/>
              <a:t>？</a:t>
            </a:r>
            <a:r>
              <a:rPr kumimoji="1" lang="en-US" altLang="ja-JP" sz="2000" dirty="0" smtClean="0"/>
              <a:t>)</a:t>
            </a:r>
            <a:r>
              <a:rPr lang="ja-JP" altLang="en-US" sz="2000" dirty="0" smtClean="0"/>
              <a:t>の</a:t>
            </a:r>
            <a:r>
              <a:rPr kumimoji="1" lang="ja-JP" altLang="en-US" sz="2000" dirty="0" smtClean="0"/>
              <a:t>教師</a:t>
            </a:r>
            <a:r>
              <a:rPr kumimoji="1" lang="ja-JP" altLang="en-US" sz="2000" dirty="0" smtClean="0"/>
              <a:t>生成時に上手く利用した。</a:t>
            </a:r>
            <a:r>
              <a:rPr lang="ja-JP" altLang="en-US" sz="2000" dirty="0" smtClean="0"/>
              <a:t>定跡の作成方法は後ページに</a:t>
            </a:r>
            <a:endParaRPr kumimoji="1" lang="en-US" altLang="ja-JP" sz="2000" dirty="0"/>
          </a:p>
          <a:p>
            <a:r>
              <a:rPr kumimoji="1" lang="ja-JP" altLang="en-US" sz="2000" dirty="0"/>
              <a:t>さほど良いマシーンを持ってない開発者には有利となる関数だ</a:t>
            </a:r>
            <a:r>
              <a:rPr kumimoji="1" lang="ja-JP" altLang="en-US" sz="2000" dirty="0" smtClean="0"/>
              <a:t>。→ほんとかわからんが現時点では量のほうが圧倒的に重要）（本当は自宅クラスタマシン</a:t>
            </a:r>
            <a:r>
              <a:rPr kumimoji="1" lang="en-US" altLang="ja-JP" sz="2000" dirty="0" smtClean="0"/>
              <a:t>120C</a:t>
            </a:r>
            <a:r>
              <a:rPr kumimoji="1" lang="ja-JP" altLang="en-US" sz="2000" dirty="0" smtClean="0"/>
              <a:t>でドドーンと掘りたかったがまったく安定しなかった</a:t>
            </a:r>
            <a:r>
              <a:rPr kumimoji="1" lang="en-US" altLang="ja-JP" sz="2000" dirty="0" smtClean="0"/>
              <a:t>…</a:t>
            </a:r>
            <a:r>
              <a:rPr kumimoji="1" lang="ja-JP" altLang="en-US" sz="2000" dirty="0" smtClean="0"/>
              <a:t>）</a:t>
            </a:r>
            <a:endParaRPr kumimoji="1" lang="ja-JP" altLang="en-US" sz="2000" dirty="0"/>
          </a:p>
        </p:txBody>
      </p:sp>
    </p:spTree>
    <p:extLst>
      <p:ext uri="{BB962C8B-B14F-4D97-AF65-F5344CB8AC3E}">
        <p14:creationId xmlns="" xmlns:p14="http://schemas.microsoft.com/office/powerpoint/2010/main" val="237326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FD41F0CC-BCB1-4EB3-A091-DAF0597FF1C0}"/>
              </a:ext>
            </a:extLst>
          </p:cNvPr>
          <p:cNvSpPr>
            <a:spLocks noGrp="1"/>
          </p:cNvSpPr>
          <p:nvPr>
            <p:ph type="title"/>
          </p:nvPr>
        </p:nvSpPr>
        <p:spPr/>
        <p:txBody>
          <a:bodyPr/>
          <a:lstStyle/>
          <a:p>
            <a:r>
              <a:rPr kumimoji="1" lang="ja-JP" altLang="en-US" sz="2400" dirty="0" smtClean="0"/>
              <a:t>工夫点（定跡）・</a:t>
            </a:r>
            <a:r>
              <a:rPr kumimoji="1" lang="ja-JP" altLang="en-US" sz="2400" dirty="0"/>
              <a:t>現状（</a:t>
            </a:r>
            <a:r>
              <a:rPr kumimoji="1" lang="en-US" altLang="ja-JP" sz="2400" dirty="0"/>
              <a:t>2/28</a:t>
            </a:r>
            <a:r>
              <a:rPr kumimoji="1" lang="ja-JP" altLang="en-US" sz="2400" dirty="0"/>
              <a:t>現在</a:t>
            </a:r>
            <a:r>
              <a:rPr kumimoji="1" lang="en-US" altLang="ja-JP" sz="2400" dirty="0"/>
              <a:t>R4600</a:t>
            </a:r>
            <a:r>
              <a:rPr kumimoji="1" lang="ja-JP" altLang="en-US" sz="2400" dirty="0"/>
              <a:t>相当？</a:t>
            </a:r>
            <a:r>
              <a:rPr kumimoji="1" lang="ja-JP" altLang="en-US" sz="2400" dirty="0" smtClean="0"/>
              <a:t>）</a:t>
            </a:r>
            <a:r>
              <a:rPr kumimoji="1" lang="en-US" altLang="ja-JP" sz="2400" dirty="0" smtClean="0"/>
              <a:t/>
            </a:r>
            <a:br>
              <a:rPr kumimoji="1" lang="en-US" altLang="ja-JP" sz="2400" dirty="0" smtClean="0"/>
            </a:br>
            <a:r>
              <a:rPr lang="ja-JP" altLang="en-US" sz="2400" dirty="0" smtClean="0"/>
              <a:t>工夫点・現状（</a:t>
            </a:r>
            <a:r>
              <a:rPr lang="en-US" altLang="ja-JP" sz="2400" dirty="0" smtClean="0"/>
              <a:t>4/28</a:t>
            </a:r>
            <a:r>
              <a:rPr lang="ja-JP" altLang="en-US" sz="2400" dirty="0" smtClean="0"/>
              <a:t>現在</a:t>
            </a:r>
            <a:r>
              <a:rPr lang="en-US" altLang="ja-JP" sz="2400" dirty="0" smtClean="0"/>
              <a:t>R4800</a:t>
            </a:r>
            <a:r>
              <a:rPr lang="ja-JP" altLang="en-US" sz="2400" dirty="0" smtClean="0"/>
              <a:t>相当？）最後に検証結果</a:t>
            </a:r>
            <a:endParaRPr kumimoji="1" lang="ja-JP" altLang="en-US" sz="2400" dirty="0"/>
          </a:p>
        </p:txBody>
      </p:sp>
      <p:sp>
        <p:nvSpPr>
          <p:cNvPr id="3" name="コンテンツ プレースホルダー 2">
            <a:extLst>
              <a:ext uri="{FF2B5EF4-FFF2-40B4-BE49-F238E27FC236}">
                <a16:creationId xmlns="" xmlns:a16="http://schemas.microsoft.com/office/drawing/2014/main" id="{02DEB668-B323-44FD-A3C1-CA941D8BB6E5}"/>
              </a:ext>
            </a:extLst>
          </p:cNvPr>
          <p:cNvSpPr>
            <a:spLocks noGrp="1"/>
          </p:cNvSpPr>
          <p:nvPr>
            <p:ph idx="1"/>
          </p:nvPr>
        </p:nvSpPr>
        <p:spPr>
          <a:xfrm>
            <a:off x="1154954" y="2603500"/>
            <a:ext cx="10070509" cy="3416300"/>
          </a:xfrm>
        </p:spPr>
        <p:txBody>
          <a:bodyPr>
            <a:normAutofit fontScale="70000" lnSpcReduction="20000"/>
          </a:bodyPr>
          <a:lstStyle/>
          <a:p>
            <a:r>
              <a:rPr kumimoji="1" lang="en-US" altLang="ja-JP" dirty="0" smtClean="0"/>
              <a:t>DG</a:t>
            </a:r>
            <a:r>
              <a:rPr kumimoji="1" lang="ja-JP" altLang="en-US" dirty="0" smtClean="0"/>
              <a:t>電竜</a:t>
            </a:r>
            <a:r>
              <a:rPr kumimoji="1" lang="en-US" altLang="ja-JP" dirty="0" smtClean="0"/>
              <a:t>1</a:t>
            </a:r>
            <a:r>
              <a:rPr kumimoji="1" lang="ja-JP" altLang="en-US" dirty="0" smtClean="0"/>
              <a:t>から水匠と</a:t>
            </a:r>
            <a:r>
              <a:rPr kumimoji="1" lang="en-US" altLang="ja-JP" dirty="0" err="1" smtClean="0"/>
              <a:t>DG.book</a:t>
            </a:r>
            <a:r>
              <a:rPr kumimoji="1" lang="ja-JP" altLang="en-US" dirty="0" smtClean="0"/>
              <a:t>を利用し約</a:t>
            </a:r>
            <a:r>
              <a:rPr kumimoji="1" lang="en-US" altLang="ja-JP" dirty="0" smtClean="0"/>
              <a:t>5</a:t>
            </a:r>
            <a:r>
              <a:rPr kumimoji="1" lang="ja-JP" altLang="en-US" dirty="0" smtClean="0"/>
              <a:t>億程度学習</a:t>
            </a:r>
            <a:endParaRPr kumimoji="1" lang="en-US" altLang="ja-JP" dirty="0"/>
          </a:p>
          <a:p>
            <a:r>
              <a:rPr lang="ja-JP" altLang="en-US" dirty="0"/>
              <a:t>定跡は独自の作成した</a:t>
            </a:r>
            <a:r>
              <a:rPr lang="ja-JP" altLang="en-US" dirty="0" smtClean="0"/>
              <a:t>もの→初歩の定跡（自分で作成した）から約</a:t>
            </a:r>
            <a:r>
              <a:rPr lang="en-US" altLang="ja-JP" dirty="0" smtClean="0"/>
              <a:t>30</a:t>
            </a:r>
            <a:r>
              <a:rPr lang="ja-JP" altLang="en-US" dirty="0" smtClean="0"/>
              <a:t>万棋譜（</a:t>
            </a:r>
            <a:r>
              <a:rPr lang="en-US" altLang="ja-JP" dirty="0" smtClean="0"/>
              <a:t>DGVS</a:t>
            </a:r>
            <a:r>
              <a:rPr lang="ja-JP" altLang="en-US" dirty="0" smtClean="0"/>
              <a:t>水匠）を生成し、</a:t>
            </a:r>
            <a:r>
              <a:rPr lang="en-US" altLang="ja-JP" dirty="0" smtClean="0"/>
              <a:t>DG</a:t>
            </a:r>
            <a:r>
              <a:rPr lang="ja-JP" altLang="en-US" dirty="0" smtClean="0"/>
              <a:t>の評価関数で</a:t>
            </a:r>
            <a:endParaRPr lang="en-US" altLang="ja-JP" dirty="0" smtClean="0"/>
          </a:p>
          <a:p>
            <a:pPr>
              <a:buNone/>
            </a:pPr>
            <a:r>
              <a:rPr lang="en-US" altLang="ja-JP" dirty="0" smtClean="0"/>
              <a:t>Depth32</a:t>
            </a:r>
          </a:p>
          <a:p>
            <a:pPr>
              <a:buNone/>
            </a:pPr>
            <a:r>
              <a:rPr lang="en-US" altLang="ja-JP" dirty="0" smtClean="0"/>
              <a:t>Max62</a:t>
            </a:r>
            <a:r>
              <a:rPr lang="ja-JP" altLang="en-US" dirty="0" smtClean="0"/>
              <a:t>手</a:t>
            </a:r>
            <a:endParaRPr lang="en-US" altLang="ja-JP" dirty="0" smtClean="0"/>
          </a:p>
          <a:p>
            <a:pPr>
              <a:buNone/>
            </a:pPr>
            <a:r>
              <a:rPr lang="en-US" altLang="ja-JP" dirty="0" err="1" smtClean="0"/>
              <a:t>Multipv</a:t>
            </a:r>
            <a:r>
              <a:rPr lang="en-US" altLang="ja-JP" dirty="0" smtClean="0"/>
              <a:t> 2</a:t>
            </a:r>
            <a:r>
              <a:rPr lang="ja-JP" altLang="en-US" dirty="0" smtClean="0"/>
              <a:t>～</a:t>
            </a:r>
            <a:r>
              <a:rPr lang="en-US" altLang="ja-JP" dirty="0" smtClean="0"/>
              <a:t>3</a:t>
            </a:r>
          </a:p>
          <a:p>
            <a:pPr>
              <a:buNone/>
            </a:pPr>
            <a:r>
              <a:rPr lang="ja-JP" altLang="en-US" dirty="0" smtClean="0"/>
              <a:t>以上を条件にやねうら王で生成した。→それをまた再び</a:t>
            </a:r>
            <a:r>
              <a:rPr lang="en-US" altLang="ja-JP" dirty="0" smtClean="0"/>
              <a:t>DG</a:t>
            </a:r>
            <a:r>
              <a:rPr lang="ja-JP" altLang="en-US" dirty="0" smtClean="0"/>
              <a:t>にセットし棋譜生成をし→その棋譜を利用し再びテラショックを作成</a:t>
            </a:r>
            <a:endParaRPr lang="en-US" altLang="ja-JP" dirty="0" smtClean="0"/>
          </a:p>
          <a:p>
            <a:pPr>
              <a:buNone/>
            </a:pPr>
            <a:r>
              <a:rPr lang="ja-JP" altLang="en-US" dirty="0" smtClean="0"/>
              <a:t>以上を可能な限り</a:t>
            </a:r>
            <a:r>
              <a:rPr lang="en-US" altLang="ja-JP" dirty="0" err="1" smtClean="0"/>
              <a:t>roop</a:t>
            </a:r>
            <a:r>
              <a:rPr lang="ja-JP" altLang="en-US" dirty="0" smtClean="0"/>
              <a:t>した。（</a:t>
            </a:r>
            <a:r>
              <a:rPr lang="en-US" altLang="ja-JP" dirty="0" smtClean="0"/>
              <a:t>floodgate</a:t>
            </a:r>
            <a:r>
              <a:rPr lang="ja-JP" altLang="en-US" dirty="0" smtClean="0"/>
              <a:t>の棋譜もある程度利用）</a:t>
            </a:r>
            <a:endParaRPr lang="en-US" altLang="ja-JP" dirty="0" smtClean="0"/>
          </a:p>
          <a:p>
            <a:pPr>
              <a:buNone/>
            </a:pPr>
            <a:r>
              <a:rPr lang="ja-JP" altLang="en-US" dirty="0" smtClean="0"/>
              <a:t>これはやねうら王のテラショック定跡生成コマンドで定跡を使いながら</a:t>
            </a:r>
            <a:r>
              <a:rPr lang="en-US" altLang="ja-JP" dirty="0" err="1" smtClean="0"/>
              <a:t>roop</a:t>
            </a:r>
            <a:r>
              <a:rPr lang="ja-JP" altLang="en-US" dirty="0" smtClean="0"/>
              <a:t>すればいいんじゃ</a:t>
            </a:r>
            <a:r>
              <a:rPr lang="ja-JP" altLang="en-US" dirty="0" err="1" smtClean="0"/>
              <a:t>ね</a:t>
            </a:r>
            <a:r>
              <a:rPr lang="ja-JP" altLang="en-US" dirty="0" smtClean="0"/>
              <a:t>？と思いましたが。</a:t>
            </a:r>
            <a:r>
              <a:rPr lang="en-US" altLang="ja-JP" dirty="0" smtClean="0"/>
              <a:t>Floodgate</a:t>
            </a:r>
            <a:r>
              <a:rPr lang="ja-JP" altLang="en-US" dirty="0" smtClean="0"/>
              <a:t>の棋譜なども</a:t>
            </a:r>
            <a:r>
              <a:rPr lang="en-US" altLang="ja-JP" dirty="0" smtClean="0"/>
              <a:t>merge</a:t>
            </a:r>
            <a:r>
              <a:rPr lang="ja-JP" altLang="en-US" dirty="0" smtClean="0"/>
              <a:t>したかったため使い分けて棋譜を生成したほうが効率が良いと思った）</a:t>
            </a:r>
            <a:endParaRPr lang="en-US" altLang="ja-JP" dirty="0"/>
          </a:p>
          <a:p>
            <a:r>
              <a:rPr lang="ja-JP" altLang="en-US" dirty="0" smtClean="0"/>
              <a:t>対局条件は</a:t>
            </a:r>
            <a:endParaRPr lang="en-US" altLang="ja-JP" dirty="0" smtClean="0"/>
          </a:p>
          <a:p>
            <a:pPr>
              <a:buNone/>
            </a:pPr>
            <a:r>
              <a:rPr lang="ja-JP" altLang="en-US" dirty="0" smtClean="0"/>
              <a:t>　</a:t>
            </a:r>
            <a:r>
              <a:rPr lang="en-US" altLang="ja-JP" dirty="0" smtClean="0"/>
              <a:t>32t</a:t>
            </a:r>
            <a:r>
              <a:rPr lang="ja-JP" altLang="en-US" dirty="0"/>
              <a:t>　</a:t>
            </a:r>
            <a:r>
              <a:rPr lang="en-US" altLang="ja-JP" dirty="0" smtClean="0"/>
              <a:t>nodes </a:t>
            </a:r>
            <a:r>
              <a:rPr lang="en-US" altLang="ja-JP" dirty="0"/>
              <a:t>15000000 </a:t>
            </a:r>
            <a:r>
              <a:rPr lang="en-US" altLang="ja-JP" dirty="0" err="1" smtClean="0"/>
              <a:t>nobook</a:t>
            </a:r>
            <a:r>
              <a:rPr lang="en-US" altLang="ja-JP" dirty="0" smtClean="0"/>
              <a:t>/DG_test1.book/test2.book…  </a:t>
            </a:r>
            <a:r>
              <a:rPr lang="ja-JP" altLang="en-US" dirty="0"/>
              <a:t>投了スコア</a:t>
            </a:r>
            <a:r>
              <a:rPr lang="en-US" altLang="ja-JP" dirty="0"/>
              <a:t>500 </a:t>
            </a:r>
            <a:r>
              <a:rPr lang="ja-JP" altLang="en-US" dirty="0" smtClean="0"/>
              <a:t>　</a:t>
            </a:r>
            <a:r>
              <a:rPr lang="en-US" altLang="ja-JP" dirty="0" smtClean="0"/>
              <a:t>62</a:t>
            </a:r>
            <a:r>
              <a:rPr lang="ja-JP" altLang="en-US" dirty="0" smtClean="0"/>
              <a:t>手まで　</a:t>
            </a:r>
            <a:r>
              <a:rPr lang="en-US" altLang="ja-JP" dirty="0" smtClean="0"/>
              <a:t>YO6.00/Suisho3kai</a:t>
            </a:r>
          </a:p>
          <a:p>
            <a:pPr>
              <a:buNone/>
            </a:pPr>
            <a:r>
              <a:rPr lang="en-US" altLang="ja-JP" dirty="0" smtClean="0"/>
              <a:t>E5 2698v4(2</a:t>
            </a:r>
            <a:r>
              <a:rPr lang="ja-JP" altLang="en-US" dirty="0" smtClean="0"/>
              <a:t>ソケットを＊</a:t>
            </a:r>
            <a:r>
              <a:rPr lang="en-US" altLang="ja-JP" dirty="0" smtClean="0"/>
              <a:t>2</a:t>
            </a:r>
            <a:r>
              <a:rPr lang="ja-JP" altLang="en-US" dirty="0" smtClean="0"/>
              <a:t>利用）</a:t>
            </a:r>
            <a:endParaRPr lang="en-US" altLang="ja-JP" dirty="0" smtClean="0"/>
          </a:p>
        </p:txBody>
      </p:sp>
    </p:spTree>
    <p:extLst>
      <p:ext uri="{BB962C8B-B14F-4D97-AF65-F5344CB8AC3E}">
        <p14:creationId xmlns="" xmlns:p14="http://schemas.microsoft.com/office/powerpoint/2010/main" val="1701929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工夫点（</a:t>
            </a:r>
            <a:r>
              <a:rPr kumimoji="1" lang="ja-JP" altLang="en-US" dirty="0" smtClean="0"/>
              <a:t>学習条件）</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sz="2000" dirty="0" smtClean="0"/>
              <a:t>HKPE9</a:t>
            </a:r>
            <a:r>
              <a:rPr kumimoji="1" lang="ja-JP" altLang="en-US" sz="2000" dirty="0" smtClean="0"/>
              <a:t>は学習が非常に難しかった</a:t>
            </a:r>
            <a:r>
              <a:rPr kumimoji="1" lang="en-US" altLang="ja-JP" sz="2000" dirty="0" smtClean="0"/>
              <a:t>Eta</a:t>
            </a:r>
            <a:r>
              <a:rPr kumimoji="1" lang="ja-JP" altLang="en-US" sz="2000" dirty="0" smtClean="0"/>
              <a:t>や</a:t>
            </a:r>
            <a:r>
              <a:rPr kumimoji="1" lang="en-US" altLang="ja-JP" sz="2000" dirty="0" smtClean="0"/>
              <a:t>lambda</a:t>
            </a:r>
            <a:r>
              <a:rPr kumimoji="1" lang="ja-JP" altLang="en-US" sz="2000" dirty="0" smtClean="0"/>
              <a:t>の調整が非常に必要であった。</a:t>
            </a:r>
            <a:endParaRPr kumimoji="1" lang="en-US" altLang="ja-JP" sz="2000" dirty="0" smtClean="0"/>
          </a:p>
          <a:p>
            <a:r>
              <a:rPr lang="ja-JP" altLang="en-US" sz="2000" dirty="0" smtClean="0"/>
              <a:t>また、データセットをしてもあまり変わらなかったため困惑した。</a:t>
            </a:r>
            <a:endParaRPr lang="en-US" altLang="ja-JP" sz="2000" dirty="0" smtClean="0"/>
          </a:p>
          <a:p>
            <a:r>
              <a:rPr lang="ja-JP" altLang="en-US" sz="2000" dirty="0" smtClean="0"/>
              <a:t>とりあえず</a:t>
            </a:r>
            <a:r>
              <a:rPr lang="en-US" altLang="ja-JP" sz="2000" dirty="0" smtClean="0"/>
              <a:t>eta=0.03</a:t>
            </a:r>
            <a:r>
              <a:rPr lang="ja-JP" altLang="en-US" sz="2000" dirty="0" smtClean="0"/>
              <a:t>　</a:t>
            </a:r>
            <a:r>
              <a:rPr lang="en-US" altLang="ja-JP" sz="2000" dirty="0" smtClean="0"/>
              <a:t>lambda=0.5</a:t>
            </a:r>
            <a:r>
              <a:rPr lang="ja-JP" altLang="en-US" sz="2000" dirty="0" smtClean="0"/>
              <a:t>程度で行うも</a:t>
            </a:r>
            <a:r>
              <a:rPr lang="en-US" altLang="ja-JP" sz="2000" dirty="0" smtClean="0"/>
              <a:t>,</a:t>
            </a:r>
            <a:r>
              <a:rPr lang="ja-JP" altLang="en-US" sz="2000" dirty="0" smtClean="0"/>
              <a:t>うまくいったかは謎。</a:t>
            </a:r>
            <a:endParaRPr lang="en-US" altLang="ja-JP" sz="2000" dirty="0" smtClean="0"/>
          </a:p>
          <a:p>
            <a:pPr>
              <a:buNone/>
            </a:pPr>
            <a:r>
              <a:rPr lang="ja-JP" altLang="en-US" sz="2000" dirty="0" smtClean="0"/>
              <a:t>余り</a:t>
            </a:r>
            <a:r>
              <a:rPr lang="en-US" altLang="ja-JP" sz="2000" dirty="0" smtClean="0"/>
              <a:t>eta</a:t>
            </a:r>
            <a:r>
              <a:rPr lang="ja-JP" altLang="en-US" sz="2000" dirty="0" smtClean="0"/>
              <a:t>を低くすると強くならなかった</a:t>
            </a:r>
            <a:r>
              <a:rPr lang="en-US" altLang="ja-JP" sz="2000" dirty="0" smtClean="0"/>
              <a:t>( ´∀</a:t>
            </a:r>
            <a:r>
              <a:rPr lang="ja-JP" altLang="en-US" sz="2000" dirty="0" smtClean="0"/>
              <a:t>｀ </a:t>
            </a:r>
            <a:r>
              <a:rPr lang="en-US" altLang="ja-JP" sz="2000" dirty="0" smtClean="0"/>
              <a:t>)</a:t>
            </a:r>
          </a:p>
          <a:p>
            <a:pPr>
              <a:buNone/>
            </a:pPr>
            <a:r>
              <a:rPr lang="ja-JP" altLang="en-US" sz="2000" dirty="0" smtClean="0"/>
              <a:t>とりあえず、定跡の流用した後の</a:t>
            </a:r>
            <a:r>
              <a:rPr lang="en-US" altLang="ja-JP" sz="2000" dirty="0" smtClean="0"/>
              <a:t>depth</a:t>
            </a:r>
            <a:r>
              <a:rPr lang="ja-JP" altLang="en-US" sz="2000" dirty="0" smtClean="0"/>
              <a:t>を</a:t>
            </a:r>
            <a:r>
              <a:rPr lang="en-US" altLang="ja-JP" sz="2000" dirty="0" smtClean="0"/>
              <a:t>gensfen2019</a:t>
            </a:r>
            <a:r>
              <a:rPr lang="ja-JP" altLang="en-US" sz="2000" dirty="0" smtClean="0"/>
              <a:t>で前記の辺りの</a:t>
            </a:r>
            <a:r>
              <a:rPr lang="en-US" altLang="ja-JP" sz="2000" dirty="0" smtClean="0"/>
              <a:t>depth</a:t>
            </a:r>
            <a:r>
              <a:rPr lang="ja-JP" altLang="en-US" sz="2000" dirty="0" smtClean="0"/>
              <a:t>（辺りと言っているの</a:t>
            </a:r>
            <a:r>
              <a:rPr lang="ja-JP" altLang="en-US" sz="2000" dirty="0" smtClean="0"/>
              <a:t>は</a:t>
            </a:r>
            <a:r>
              <a:rPr lang="ja-JP" altLang="en-US" sz="2000" dirty="0" smtClean="0"/>
              <a:t>、</a:t>
            </a:r>
            <a:r>
              <a:rPr lang="en-US" altLang="ja-JP" sz="2000" dirty="0" err="1" smtClean="0"/>
              <a:t>nodeLimit</a:t>
            </a:r>
            <a:r>
              <a:rPr lang="ja-JP" altLang="en-US" sz="2000" dirty="0" smtClean="0"/>
              <a:t>の関係で確かではないから）で掘った。</a:t>
            </a:r>
            <a:endParaRPr lang="en-US" altLang="ja-JP"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5CB77E1A-9A16-41B1-B92B-1F99BBE89C58}"/>
              </a:ext>
            </a:extLst>
          </p:cNvPr>
          <p:cNvSpPr>
            <a:spLocks noGrp="1"/>
          </p:cNvSpPr>
          <p:nvPr>
            <p:ph type="title"/>
          </p:nvPr>
        </p:nvSpPr>
        <p:spPr/>
        <p:txBody>
          <a:bodyPr/>
          <a:lstStyle/>
          <a:p>
            <a:r>
              <a:rPr kumimoji="1" lang="ja-JP" altLang="en-US" dirty="0" smtClean="0"/>
              <a:t>探索部</a:t>
            </a:r>
            <a:r>
              <a:rPr lang="en-US" altLang="ja-JP" dirty="0" smtClean="0"/>
              <a:t>…</a:t>
            </a:r>
            <a:r>
              <a:rPr lang="ja-JP" altLang="en-US" dirty="0" smtClean="0"/>
              <a:t>安定すればやりたかった・・・</a:t>
            </a:r>
            <a:r>
              <a:rPr lang="en-US" altLang="ja-JP" dirty="0" smtClean="0"/>
              <a:t>( ´∀</a:t>
            </a:r>
            <a:r>
              <a:rPr lang="ja-JP" altLang="en-US" dirty="0" smtClean="0"/>
              <a:t>｀ </a:t>
            </a:r>
            <a:r>
              <a:rPr lang="en-US" altLang="ja-JP" dirty="0" smtClean="0"/>
              <a:t>)</a:t>
            </a:r>
            <a:endParaRPr kumimoji="1" lang="ja-JP" altLang="en-US" dirty="0"/>
          </a:p>
        </p:txBody>
      </p:sp>
      <p:sp>
        <p:nvSpPr>
          <p:cNvPr id="3" name="コンテンツ プレースホルダー 2">
            <a:extLst>
              <a:ext uri="{FF2B5EF4-FFF2-40B4-BE49-F238E27FC236}">
                <a16:creationId xmlns="" xmlns:a16="http://schemas.microsoft.com/office/drawing/2014/main" id="{AE9E7D75-2D8D-4673-809D-B4B59478F10A}"/>
              </a:ext>
            </a:extLst>
          </p:cNvPr>
          <p:cNvSpPr>
            <a:spLocks noGrp="1"/>
          </p:cNvSpPr>
          <p:nvPr>
            <p:ph idx="1"/>
          </p:nvPr>
        </p:nvSpPr>
        <p:spPr/>
        <p:txBody>
          <a:bodyPr>
            <a:normAutofit lnSpcReduction="10000"/>
          </a:bodyPr>
          <a:lstStyle/>
          <a:p>
            <a:r>
              <a:rPr lang="ja-JP" altLang="en-US" dirty="0"/>
              <a:t>やねうら王ライブラリを使用</a:t>
            </a:r>
            <a:endParaRPr lang="en-US" altLang="ja-JP" dirty="0"/>
          </a:p>
          <a:p>
            <a:endParaRPr lang="en-US" altLang="ja-JP" dirty="0"/>
          </a:p>
          <a:p>
            <a:r>
              <a:rPr kumimoji="1" lang="ja-JP" altLang="en-US" dirty="0"/>
              <a:t>マシーン</a:t>
            </a:r>
            <a:r>
              <a:rPr lang="ja-JP" altLang="en-US" dirty="0"/>
              <a:t>はクラスタを使用予定。</a:t>
            </a:r>
            <a:endParaRPr lang="en-US" altLang="ja-JP" dirty="0"/>
          </a:p>
          <a:p>
            <a:pPr marL="0" indent="0">
              <a:buNone/>
            </a:pPr>
            <a:r>
              <a:rPr kumimoji="1" lang="en-US" altLang="ja-JP" dirty="0"/>
              <a:t>E5-2622</a:t>
            </a:r>
            <a:r>
              <a:rPr lang="en-US" altLang="ja-JP" dirty="0"/>
              <a:t> v3 16C</a:t>
            </a:r>
            <a:r>
              <a:rPr lang="ja-JP" altLang="en-US" dirty="0"/>
              <a:t>（マスターノード）</a:t>
            </a:r>
            <a:r>
              <a:rPr lang="en-US" altLang="ja-JP" dirty="0"/>
              <a:t> 2</a:t>
            </a:r>
            <a:r>
              <a:rPr lang="ja-JP" altLang="en-US" dirty="0"/>
              <a:t>ソケット</a:t>
            </a:r>
            <a:endParaRPr lang="en-US" altLang="ja-JP" dirty="0"/>
          </a:p>
          <a:p>
            <a:pPr marL="0" indent="0">
              <a:buNone/>
            </a:pPr>
            <a:r>
              <a:rPr kumimoji="1" lang="en-US" altLang="ja-JP" dirty="0"/>
              <a:t>E</a:t>
            </a:r>
            <a:r>
              <a:rPr lang="en-US" altLang="ja-JP" dirty="0"/>
              <a:t>5-2698 v4 40C 2</a:t>
            </a:r>
            <a:r>
              <a:rPr lang="ja-JP" altLang="en-US" dirty="0"/>
              <a:t>ソケット</a:t>
            </a:r>
            <a:endParaRPr lang="en-US" altLang="ja-JP" dirty="0"/>
          </a:p>
          <a:p>
            <a:pPr marL="0" indent="0">
              <a:buNone/>
            </a:pPr>
            <a:r>
              <a:rPr kumimoji="1" lang="en-US" altLang="ja-JP" dirty="0"/>
              <a:t>E</a:t>
            </a:r>
            <a:r>
              <a:rPr lang="en-US" altLang="ja-JP" dirty="0"/>
              <a:t>5-2698 v4 40C 2</a:t>
            </a:r>
            <a:r>
              <a:rPr lang="ja-JP" altLang="en-US" dirty="0"/>
              <a:t>ソケット</a:t>
            </a:r>
            <a:endParaRPr lang="en-US" altLang="ja-JP" dirty="0"/>
          </a:p>
          <a:p>
            <a:pPr marL="0" indent="0">
              <a:buNone/>
            </a:pPr>
            <a:r>
              <a:rPr kumimoji="1" lang="en-US" altLang="ja-JP" dirty="0"/>
              <a:t>E5-2678 v</a:t>
            </a:r>
            <a:r>
              <a:rPr lang="en-US" altLang="ja-JP" dirty="0"/>
              <a:t>3 </a:t>
            </a:r>
            <a:r>
              <a:rPr lang="en-US" altLang="ja-JP" dirty="0" smtClean="0"/>
              <a:t>24C </a:t>
            </a:r>
            <a:r>
              <a:rPr lang="en-US" altLang="ja-JP" dirty="0"/>
              <a:t>2</a:t>
            </a:r>
            <a:r>
              <a:rPr lang="ja-JP" altLang="en-US" dirty="0"/>
              <a:t>ソケット</a:t>
            </a:r>
            <a:endParaRPr kumimoji="1" lang="en-US" altLang="ja-JP" dirty="0"/>
          </a:p>
          <a:p>
            <a:pPr marL="0" indent="0">
              <a:buNone/>
            </a:pPr>
            <a:r>
              <a:rPr kumimoji="1" lang="ja-JP" altLang="en-US" dirty="0"/>
              <a:t>合計　</a:t>
            </a:r>
            <a:r>
              <a:rPr kumimoji="1" lang="en-US" altLang="ja-JP" dirty="0" smtClean="0"/>
              <a:t>120C</a:t>
            </a:r>
            <a:r>
              <a:rPr lang="en-US" altLang="ja-JP" dirty="0" smtClean="0"/>
              <a:t>/</a:t>
            </a:r>
            <a:r>
              <a:rPr kumimoji="1" lang="en-US" altLang="ja-JP" dirty="0" smtClean="0"/>
              <a:t>240T</a:t>
            </a:r>
            <a:r>
              <a:rPr kumimoji="1" lang="ja-JP" altLang="en-US" dirty="0"/>
              <a:t>　</a:t>
            </a:r>
            <a:r>
              <a:rPr kumimoji="1" lang="en-US" altLang="ja-JP" dirty="0"/>
              <a:t>ram ddr4 </a:t>
            </a:r>
            <a:r>
              <a:rPr kumimoji="1" lang="en-US" altLang="ja-JP" dirty="0" err="1"/>
              <a:t>ecc</a:t>
            </a:r>
            <a:r>
              <a:rPr kumimoji="1" lang="en-US" altLang="ja-JP" dirty="0"/>
              <a:t> </a:t>
            </a:r>
            <a:r>
              <a:rPr kumimoji="1" lang="ja-JP" altLang="en-US" dirty="0" smtClean="0"/>
              <a:t>未定</a:t>
            </a:r>
            <a:r>
              <a:rPr kumimoji="1" lang="en-US" altLang="ja-JP" dirty="0" smtClean="0"/>
              <a:t>GB</a:t>
            </a:r>
            <a:r>
              <a:rPr kumimoji="1" lang="ja-JP" altLang="en-US" dirty="0"/>
              <a:t>を予定する　</a:t>
            </a:r>
            <a:endParaRPr kumimoji="1" lang="en-US" altLang="ja-JP" dirty="0"/>
          </a:p>
          <a:p>
            <a:pPr marL="0" indent="0">
              <a:buNone/>
            </a:pPr>
            <a:r>
              <a:rPr kumimoji="1" lang="ja-JP" altLang="en-US" dirty="0"/>
              <a:t>標準型</a:t>
            </a:r>
            <a:r>
              <a:rPr kumimoji="1" lang="en-US" altLang="ja-JP" dirty="0"/>
              <a:t>NNUE</a:t>
            </a:r>
            <a:r>
              <a:rPr kumimoji="1" lang="ja-JP" altLang="en-US" dirty="0"/>
              <a:t>で動けば</a:t>
            </a:r>
            <a:r>
              <a:rPr kumimoji="1" lang="en-US" altLang="ja-JP" dirty="0"/>
              <a:t>NPS</a:t>
            </a:r>
            <a:r>
              <a:rPr kumimoji="1" lang="ja-JP" altLang="en-US" dirty="0"/>
              <a:t>平均</a:t>
            </a:r>
            <a:r>
              <a:rPr kumimoji="1" lang="en-US" altLang="ja-JP" dirty="0"/>
              <a:t>1</a:t>
            </a:r>
            <a:r>
              <a:rPr kumimoji="1" lang="ja-JP" altLang="en-US" dirty="0"/>
              <a:t>億程度</a:t>
            </a:r>
            <a:endParaRPr kumimoji="1" lang="en-US" altLang="ja-JP" dirty="0"/>
          </a:p>
          <a:p>
            <a:endParaRPr lang="ja-JP" altLang="en-US" dirty="0"/>
          </a:p>
        </p:txBody>
      </p:sp>
    </p:spTree>
    <p:extLst>
      <p:ext uri="{BB962C8B-B14F-4D97-AF65-F5344CB8AC3E}">
        <p14:creationId xmlns="" xmlns:p14="http://schemas.microsoft.com/office/powerpoint/2010/main" val="3296332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大会本番は</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1191049" y="2615532"/>
            <a:ext cx="8825659" cy="3416300"/>
          </a:xfrm>
        </p:spPr>
        <p:txBody>
          <a:bodyPr>
            <a:normAutofit/>
          </a:bodyPr>
          <a:lstStyle/>
          <a:p>
            <a:r>
              <a:rPr kumimoji="1" lang="ja-JP" altLang="en-US" sz="2000" dirty="0" smtClean="0"/>
              <a:t>定跡メインの対戦になりそうだがやはり穴が大きいところもあるので嫌になったら</a:t>
            </a:r>
            <a:r>
              <a:rPr kumimoji="1" lang="en-US" altLang="ja-JP" sz="2000" dirty="0" err="1" smtClean="0"/>
              <a:t>no_book</a:t>
            </a:r>
            <a:r>
              <a:rPr kumimoji="1" lang="ja-JP" altLang="en-US" sz="2000" dirty="0" smtClean="0"/>
              <a:t>に変更する予定。</a:t>
            </a:r>
            <a:endParaRPr kumimoji="1" lang="en-US" altLang="ja-JP" sz="2000" dirty="0" smtClean="0"/>
          </a:p>
          <a:p>
            <a:r>
              <a:rPr lang="en-US" altLang="ja-JP" sz="2000" dirty="0" smtClean="0"/>
              <a:t>AWS48C</a:t>
            </a:r>
            <a:r>
              <a:rPr lang="ja-JP" altLang="en-US" sz="2000" dirty="0" smtClean="0"/>
              <a:t>　</a:t>
            </a:r>
            <a:r>
              <a:rPr lang="en-US" altLang="ja-JP" sz="2000" dirty="0" smtClean="0"/>
              <a:t>RAM192</a:t>
            </a:r>
            <a:r>
              <a:rPr lang="ja-JP" altLang="en-US" sz="2000" dirty="0" smtClean="0"/>
              <a:t>？</a:t>
            </a:r>
            <a:r>
              <a:rPr lang="en-US" altLang="ja-JP" sz="2000" dirty="0" smtClean="0"/>
              <a:t>196GB </a:t>
            </a:r>
            <a:r>
              <a:rPr lang="ja-JP" altLang="en-US" sz="2000" dirty="0" smtClean="0"/>
              <a:t>を利用している。</a:t>
            </a:r>
            <a:endParaRPr lang="en-US" altLang="ja-JP" sz="2000" dirty="0" smtClean="0"/>
          </a:p>
          <a:p>
            <a:r>
              <a:rPr kumimoji="1" lang="ja-JP" altLang="en-US" sz="2000" dirty="0" smtClean="0"/>
              <a:t>定跡評価値の上限を</a:t>
            </a:r>
            <a:r>
              <a:rPr kumimoji="1" lang="en-US" altLang="ja-JP" sz="2000" dirty="0" smtClean="0"/>
              <a:t>-75</a:t>
            </a:r>
            <a:r>
              <a:rPr kumimoji="1" lang="ja-JP" altLang="en-US" sz="2000" dirty="0" smtClean="0"/>
              <a:t>に設定するもやはり</a:t>
            </a:r>
            <a:r>
              <a:rPr kumimoji="1" lang="en-US" altLang="ja-JP" sz="2000" dirty="0" smtClean="0"/>
              <a:t>2</a:t>
            </a:r>
            <a:r>
              <a:rPr kumimoji="1" lang="ja-JP" altLang="en-US" sz="2000" dirty="0" smtClean="0"/>
              <a:t>手目</a:t>
            </a:r>
            <a:r>
              <a:rPr lang="en-US" altLang="ja-JP" sz="2000" dirty="0" smtClean="0"/>
              <a:t>34</a:t>
            </a:r>
            <a:r>
              <a:rPr lang="ja-JP" altLang="en-US" sz="2000" dirty="0" smtClean="0"/>
              <a:t>歩等指してしまう。</a:t>
            </a:r>
            <a:endParaRPr kumimoji="1" lang="ja-JP" alt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対水匠</a:t>
            </a:r>
            <a:r>
              <a:rPr kumimoji="1" lang="en-US" altLang="ja-JP" dirty="0" smtClean="0"/>
              <a:t>3kai/yo.6.00</a:t>
            </a:r>
            <a:r>
              <a:rPr kumimoji="1" lang="ja-JP" altLang="en-US" dirty="0" smtClean="0"/>
              <a:t>の最終検証結果</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投了値　</a:t>
            </a:r>
            <a:r>
              <a:rPr kumimoji="1" lang="en-US" altLang="ja-JP" dirty="0" smtClean="0"/>
              <a:t>350</a:t>
            </a:r>
          </a:p>
          <a:p>
            <a:r>
              <a:rPr lang="ja-JP" altLang="en-US" dirty="0" smtClean="0"/>
              <a:t>対局数　</a:t>
            </a:r>
            <a:r>
              <a:rPr lang="en-US" altLang="ja-JP" dirty="0" smtClean="0"/>
              <a:t>100</a:t>
            </a:r>
            <a:endParaRPr kumimoji="1" lang="en-US" altLang="ja-JP" dirty="0" smtClean="0"/>
          </a:p>
          <a:p>
            <a:r>
              <a:rPr lang="en-US" altLang="ja-JP" dirty="0" smtClean="0"/>
              <a:t>Threads 80 USI_HASH </a:t>
            </a:r>
            <a:r>
              <a:rPr lang="en-US" altLang="ja-JP" dirty="0" smtClean="0"/>
              <a:t>8192MB</a:t>
            </a:r>
            <a:r>
              <a:rPr lang="ja-JP" altLang="en-US" dirty="0" smtClean="0"/>
              <a:t>（</a:t>
            </a:r>
            <a:r>
              <a:rPr lang="en-US" altLang="ja-JP" dirty="0" smtClean="0"/>
              <a:t>E5-2698 v4 40C 2</a:t>
            </a:r>
            <a:r>
              <a:rPr lang="ja-JP" altLang="en-US" dirty="0" smtClean="0"/>
              <a:t>ソケット）</a:t>
            </a:r>
            <a:endParaRPr lang="en-US" altLang="ja-JP" dirty="0" smtClean="0"/>
          </a:p>
          <a:p>
            <a:r>
              <a:rPr lang="ja-JP" altLang="en-US" dirty="0" smtClean="0"/>
              <a:t>ノード数平均（</a:t>
            </a:r>
            <a:r>
              <a:rPr lang="en-US" altLang="ja-JP" dirty="0" smtClean="0"/>
              <a:t>NPS</a:t>
            </a:r>
            <a:r>
              <a:rPr lang="ja-JP" altLang="en-US" dirty="0" smtClean="0"/>
              <a:t>）</a:t>
            </a:r>
            <a:r>
              <a:rPr lang="en-US" altLang="ja-JP" dirty="0" smtClean="0"/>
              <a:t>DG_hkpe9/yo.6.00 2500</a:t>
            </a:r>
            <a:r>
              <a:rPr lang="ja-JP" altLang="en-US" dirty="0" smtClean="0"/>
              <a:t>万　</a:t>
            </a:r>
            <a:endParaRPr lang="en-US" altLang="ja-JP" dirty="0" smtClean="0"/>
          </a:p>
          <a:p>
            <a:pPr>
              <a:buNone/>
            </a:pPr>
            <a:r>
              <a:rPr lang="ja-JP" altLang="en-US" dirty="0" smtClean="0"/>
              <a:t>　　　　　　　　　　　 水匠</a:t>
            </a:r>
            <a:r>
              <a:rPr lang="en-US" altLang="ja-JP" dirty="0" smtClean="0"/>
              <a:t>/yo.6.00</a:t>
            </a:r>
            <a:r>
              <a:rPr lang="ja-JP" altLang="en-US" dirty="0" smtClean="0"/>
              <a:t>　</a:t>
            </a:r>
            <a:r>
              <a:rPr lang="en-US" altLang="ja-JP" dirty="0" smtClean="0"/>
              <a:t>3100</a:t>
            </a:r>
            <a:r>
              <a:rPr lang="ja-JP" altLang="en-US" dirty="0" smtClean="0"/>
              <a:t>万</a:t>
            </a:r>
            <a:endParaRPr lang="en-US" altLang="ja-JP" dirty="0" smtClean="0"/>
          </a:p>
          <a:p>
            <a:pPr>
              <a:buNone/>
            </a:pPr>
            <a:r>
              <a:rPr lang="ja-JP" altLang="en-US" dirty="0" smtClean="0"/>
              <a:t>設定時間　一手</a:t>
            </a:r>
            <a:r>
              <a:rPr lang="en-US" altLang="ja-JP" dirty="0" smtClean="0"/>
              <a:t>3.5</a:t>
            </a:r>
            <a:r>
              <a:rPr lang="ja-JP" altLang="en-US" dirty="0" smtClean="0"/>
              <a:t>秒</a:t>
            </a:r>
            <a:endParaRPr lang="en-US" altLang="ja-JP" dirty="0" smtClean="0"/>
          </a:p>
          <a:p>
            <a:pPr>
              <a:buNone/>
            </a:pPr>
            <a:r>
              <a:rPr lang="ja-JP" altLang="en-US" dirty="0" smtClean="0"/>
              <a:t>ほぼ互角で</a:t>
            </a:r>
            <a:r>
              <a:rPr lang="ja-JP" altLang="en-US" dirty="0" smtClean="0"/>
              <a:t>あった</a:t>
            </a:r>
            <a:r>
              <a:rPr lang="en-US" altLang="ja-JP" dirty="0" smtClean="0"/>
              <a:t>…( ´∀</a:t>
            </a:r>
            <a:r>
              <a:rPr lang="ja-JP" altLang="en-US" dirty="0" smtClean="0"/>
              <a:t>｀ </a:t>
            </a:r>
            <a:r>
              <a:rPr lang="en-US" altLang="ja-JP" dirty="0" smtClean="0"/>
              <a:t>)</a:t>
            </a:r>
            <a:endParaRPr lang="en-US" altLang="ja-JP" dirty="0" smtClean="0"/>
          </a:p>
          <a:p>
            <a:pPr>
              <a:buNone/>
            </a:pPr>
            <a:endParaRPr lang="en-US" altLang="ja-JP" dirty="0" smtClean="0"/>
          </a:p>
          <a:p>
            <a:pPr>
              <a:buNone/>
            </a:pPr>
            <a:r>
              <a:rPr lang="ja-JP" altLang="en-US" dirty="0" smtClean="0"/>
              <a:t>同ノードにするとどうなることやら・・・未検証</a:t>
            </a:r>
            <a:endParaRPr lang="en-US" altLang="ja-JP" dirty="0" smtClean="0"/>
          </a:p>
          <a:p>
            <a:pPr>
              <a:buNone/>
            </a:pPr>
            <a:r>
              <a:rPr lang="ja-JP" altLang="en-US" dirty="0" smtClean="0"/>
              <a:t>また、短時間では</a:t>
            </a:r>
            <a:r>
              <a:rPr lang="en-US" altLang="ja-JP" dirty="0" smtClean="0"/>
              <a:t>3</a:t>
            </a:r>
            <a:r>
              <a:rPr lang="ja-JP" altLang="en-US" dirty="0" smtClean="0"/>
              <a:t>割ちょっと程度だった。</a:t>
            </a:r>
            <a:endParaRPr lang="en-US" altLang="ja-JP" dirty="0" smtClean="0"/>
          </a:p>
        </p:txBody>
      </p:sp>
      <p:pic>
        <p:nvPicPr>
          <p:cNvPr id="4" name="図 3" descr="無題.png"/>
          <p:cNvPicPr>
            <a:picLocks noChangeAspect="1"/>
          </p:cNvPicPr>
          <p:nvPr/>
        </p:nvPicPr>
        <p:blipFill>
          <a:blip r:embed="rId2" cstate="print"/>
          <a:stretch>
            <a:fillRect/>
          </a:stretch>
        </p:blipFill>
        <p:spPr>
          <a:xfrm>
            <a:off x="7403412" y="3710544"/>
            <a:ext cx="3858164" cy="278168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 xmlns:a16="http://schemas.microsoft.com/office/drawing/2014/main" id="{72079957-34AA-47A2-87BC-29DCD91A4AC3}"/>
              </a:ext>
            </a:extLst>
          </p:cNvPr>
          <p:cNvSpPr>
            <a:spLocks noGrp="1"/>
          </p:cNvSpPr>
          <p:nvPr>
            <p:ph idx="1"/>
          </p:nvPr>
        </p:nvSpPr>
        <p:spPr/>
        <p:txBody>
          <a:bodyPr>
            <a:normAutofit/>
          </a:bodyPr>
          <a:lstStyle/>
          <a:p>
            <a:r>
              <a:rPr lang="ja-JP" altLang="en-US" sz="4400" dirty="0"/>
              <a:t>応援よろしくお願いします。</a:t>
            </a:r>
            <a:endParaRPr kumimoji="1" lang="ja-JP" altLang="en-US" sz="4400" dirty="0"/>
          </a:p>
        </p:txBody>
      </p:sp>
    </p:spTree>
    <p:extLst>
      <p:ext uri="{BB962C8B-B14F-4D97-AF65-F5344CB8AC3E}">
        <p14:creationId xmlns="" xmlns:p14="http://schemas.microsoft.com/office/powerpoint/2010/main" val="35005737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イオン ボードルーム">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イオン ボードルーム">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278</TotalTime>
  <Words>453</Words>
  <Application>Microsoft Office PowerPoint</Application>
  <PresentationFormat>ユーザー設定</PresentationFormat>
  <Paragraphs>54</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イオン ボードルーム</vt:lpstr>
      <vt:lpstr>チームDaigorilla　wcsc31　</vt:lpstr>
      <vt:lpstr>今回使用したライブラリ</vt:lpstr>
      <vt:lpstr>評価関数</vt:lpstr>
      <vt:lpstr>工夫点（定跡）・現状（2/28現在R4600相当？） 工夫点・現状（4/28現在R4800相当？）最後に検証結果</vt:lpstr>
      <vt:lpstr>工夫点（学習条件）</vt:lpstr>
      <vt:lpstr>探索部…安定すればやりたかった・・・( ´∀｀ )</vt:lpstr>
      <vt:lpstr>大会本番は…</vt:lpstr>
      <vt:lpstr>対水匠3kai/yo.6.00の最終検証結果</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チームDaigorilla</dc:title>
  <dc:creator>こいよ</dc:creator>
  <cp:lastModifiedBy>USER</cp:lastModifiedBy>
  <cp:revision>59</cp:revision>
  <dcterms:created xsi:type="dcterms:W3CDTF">2020-10-29T12:40:29Z</dcterms:created>
  <dcterms:modified xsi:type="dcterms:W3CDTF">2021-05-04T13:45:09Z</dcterms:modified>
</cp:coreProperties>
</file>