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0" r:id="rId3"/>
    <p:sldId id="257" r:id="rId4"/>
    <p:sldId id="258" r:id="rId5"/>
    <p:sldId id="262" r:id="rId6"/>
    <p:sldId id="259" r:id="rId7"/>
    <p:sldId id="263" r:id="rId8"/>
    <p:sldId id="264" r:id="rId9"/>
    <p:sldId id="261"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9" d="100"/>
          <a:sy n="79" d="100"/>
        </p:scale>
        <p:origin x="-222" y="-84"/>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ja-JP" altLang="en-US"/>
              <a:t>マスター タイトルの書式設定</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AD96731B-DC51-458E-B81B-07D1FC22D5DF}" type="datetimeFigureOut">
              <a:rPr kumimoji="1" lang="ja-JP" altLang="en-US" smtClean="0"/>
              <a:pPr/>
              <a:t>2021/5/4</a:t>
            </a:fld>
            <a:endParaRPr kumimoji="1" lang="ja-JP" alt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kumimoji="1" lang="ja-JP" alt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8560453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39957007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タイトルとキャプション">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ja-JP" altLang="en-US"/>
              <a:t>マスター タイトルの書式設定</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40012491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引用 (キャプション付き)">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ja-JP" altLang="en-US"/>
              <a:t>マスター タイトルの書式設定</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257422085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名札">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4868370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92716284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アイコンをクリックして図を追加</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8" name="Footer Placeholder 7"/>
          <p:cNvSpPr>
            <a:spLocks noGrp="1"/>
          </p:cNvSpPr>
          <p:nvPr>
            <p:ph type="ftr" sz="quarter" idx="11"/>
          </p:nvPr>
        </p:nvSpPr>
        <p:spPr>
          <a:xfrm>
            <a:off x="561111" y="6391838"/>
            <a:ext cx="3644282" cy="304801"/>
          </a:xfrm>
        </p:spPr>
        <p:txBody>
          <a:bodyPr/>
          <a:lstStyle/>
          <a:p>
            <a:endParaRPr kumimoji="1" lang="ja-JP" altLang="en-US"/>
          </a:p>
        </p:txBody>
      </p:sp>
      <p:sp>
        <p:nvSpPr>
          <p:cNvPr id="9" name="Slide Number Placeholder 8"/>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15743113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AD96731B-DC51-458E-B81B-07D1FC22D5DF}" type="datetimeFigureOut">
              <a:rPr kumimoji="1" lang="ja-JP" altLang="en-US" smtClean="0"/>
              <a:pPr/>
              <a:t>2021/5/4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19612423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縦書きタイトルと&#10;縦書きテキスト">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AD96731B-DC51-458E-B81B-07D1FC22D5DF}" type="datetimeFigureOut">
              <a:rPr kumimoji="1" lang="ja-JP" altLang="en-US" smtClean="0"/>
              <a:pPr/>
              <a:t>2021/5/4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4254288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17432399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セクション見出し">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2791476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1986637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1493903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33751732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19624839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タイトル付きのコンテンツ">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ja-JP" altLang="en-US"/>
              <a:t>マスター タイトルの書式設定</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40733405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タイトル付きの図">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ja-JP" altLang="en-US"/>
              <a:t>アイコンをクリックして図を追加</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96731B-DC51-458E-B81B-07D1FC22D5DF}" type="datetimeFigureOut">
              <a:rPr kumimoji="1" lang="ja-JP" altLang="en-US" smtClean="0"/>
              <a:pPr/>
              <a:t>2021/5/4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2693635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AD96731B-DC51-458E-B81B-07D1FC22D5DF}" type="datetimeFigureOut">
              <a:rPr kumimoji="1" lang="ja-JP" altLang="en-US" smtClean="0"/>
              <a:pPr/>
              <a:t>2021/5/4</a:t>
            </a:fld>
            <a:endParaRPr kumimoji="1" lang="ja-JP" alt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kumimoji="1" lang="ja-JP" alt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CFDFDD5B-90E3-4F2E-9954-D89B27DC3DDB}" type="slidenum">
              <a:rPr kumimoji="1" lang="ja-JP" altLang="en-US" smtClean="0"/>
              <a:pPr/>
              <a:t>&lt;#&gt;</a:t>
            </a:fld>
            <a:endParaRPr kumimoji="1" lang="ja-JP" altLang="en-US"/>
          </a:p>
        </p:txBody>
      </p:sp>
    </p:spTree>
    <p:extLst>
      <p:ext uri="{BB962C8B-B14F-4D97-AF65-F5344CB8AC3E}">
        <p14:creationId xmlns="" xmlns:p14="http://schemas.microsoft.com/office/powerpoint/2010/main" val="39039345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kumimoji="1" sz="3600" b="0" i="0" kern="1200">
          <a:solidFill>
            <a:schemeClr val="bg2"/>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DC465AC6-97AF-4279-9A6C-6E45725B8498}"/>
              </a:ext>
            </a:extLst>
          </p:cNvPr>
          <p:cNvSpPr>
            <a:spLocks noGrp="1"/>
          </p:cNvSpPr>
          <p:nvPr>
            <p:ph type="ctrTitle"/>
          </p:nvPr>
        </p:nvSpPr>
        <p:spPr/>
        <p:txBody>
          <a:bodyPr/>
          <a:lstStyle/>
          <a:p>
            <a:r>
              <a:rPr lang="ja-JP" altLang="en-US" b="1" i="1" u="sng" dirty="0">
                <a:solidFill>
                  <a:schemeClr val="accent6">
                    <a:lumMod val="50000"/>
                  </a:schemeClr>
                </a:solidFill>
                <a:effectLst>
                  <a:outerShdw blurRad="38100" dist="38100" dir="2700000" algn="tl">
                    <a:srgbClr val="000000">
                      <a:alpha val="43137"/>
                    </a:srgbClr>
                  </a:outerShdw>
                </a:effectLst>
                <a:highlight>
                  <a:srgbClr val="FFFF00"/>
                </a:highlight>
              </a:rPr>
              <a:t>チーム</a:t>
            </a:r>
            <a:r>
              <a:rPr lang="en-US" altLang="ja-JP" b="1" i="1" u="sng" dirty="0" err="1">
                <a:solidFill>
                  <a:schemeClr val="accent6">
                    <a:lumMod val="50000"/>
                  </a:schemeClr>
                </a:solidFill>
                <a:effectLst>
                  <a:outerShdw blurRad="38100" dist="38100" dir="2700000" algn="tl">
                    <a:srgbClr val="000000">
                      <a:alpha val="43137"/>
                    </a:srgbClr>
                  </a:outerShdw>
                </a:effectLst>
                <a:highlight>
                  <a:srgbClr val="FFFF00"/>
                </a:highlight>
              </a:rPr>
              <a:t>Daigorilla</a:t>
            </a:r>
            <a:r>
              <a:rPr lang="ja-JP" altLang="en-US" b="1" i="1" u="sng">
                <a:solidFill>
                  <a:schemeClr val="accent6">
                    <a:lumMod val="50000"/>
                  </a:schemeClr>
                </a:solidFill>
                <a:effectLst>
                  <a:outerShdw blurRad="38100" dist="38100" dir="2700000" algn="tl">
                    <a:srgbClr val="000000">
                      <a:alpha val="43137"/>
                    </a:srgbClr>
                  </a:outerShdw>
                </a:effectLst>
                <a:highlight>
                  <a:srgbClr val="FFFF00"/>
                </a:highlight>
              </a:rPr>
              <a:t>　</a:t>
            </a:r>
            <a:r>
              <a:rPr lang="en-US" altLang="ja-JP" b="1" i="1" u="sng">
                <a:solidFill>
                  <a:schemeClr val="accent6">
                    <a:lumMod val="50000"/>
                  </a:schemeClr>
                </a:solidFill>
                <a:effectLst>
                  <a:outerShdw blurRad="38100" dist="38100" dir="2700000" algn="tl">
                    <a:srgbClr val="000000">
                      <a:alpha val="43137"/>
                    </a:srgbClr>
                  </a:outerShdw>
                </a:effectLst>
                <a:highlight>
                  <a:srgbClr val="FFFF00"/>
                </a:highlight>
              </a:rPr>
              <a:t>wcsc31</a:t>
            </a:r>
            <a:r>
              <a:rPr lang="ja-JP" altLang="en-US" b="1" i="1" u="sng" dirty="0">
                <a:solidFill>
                  <a:schemeClr val="accent6">
                    <a:lumMod val="50000"/>
                  </a:schemeClr>
                </a:solidFill>
                <a:effectLst>
                  <a:outerShdw blurRad="38100" dist="38100" dir="2700000" algn="tl">
                    <a:srgbClr val="000000">
                      <a:alpha val="43137"/>
                    </a:srgbClr>
                  </a:outerShdw>
                </a:effectLst>
                <a:highlight>
                  <a:srgbClr val="FFFF00"/>
                </a:highlight>
              </a:rPr>
              <a:t>　</a:t>
            </a:r>
            <a:endParaRPr kumimoji="1" lang="ja-JP" altLang="en-US" b="1" i="1" u="sng" dirty="0">
              <a:solidFill>
                <a:schemeClr val="accent6">
                  <a:lumMod val="50000"/>
                </a:schemeClr>
              </a:solidFill>
              <a:effectLst>
                <a:outerShdw blurRad="38100" dist="38100" dir="2700000" algn="tl">
                  <a:srgbClr val="000000">
                    <a:alpha val="43137"/>
                  </a:srgbClr>
                </a:outerShdw>
              </a:effectLst>
              <a:highlight>
                <a:srgbClr val="FFFF00"/>
              </a:highlight>
            </a:endParaRPr>
          </a:p>
        </p:txBody>
      </p:sp>
      <p:sp>
        <p:nvSpPr>
          <p:cNvPr id="3" name="字幕 2">
            <a:extLst>
              <a:ext uri="{FF2B5EF4-FFF2-40B4-BE49-F238E27FC236}">
                <a16:creationId xmlns="" xmlns:a16="http://schemas.microsoft.com/office/drawing/2014/main" id="{1976983E-CB69-44F2-A895-610B0FBEF3F8}"/>
              </a:ext>
            </a:extLst>
          </p:cNvPr>
          <p:cNvSpPr>
            <a:spLocks noGrp="1"/>
          </p:cNvSpPr>
          <p:nvPr>
            <p:ph type="subTitle" idx="1"/>
          </p:nvPr>
        </p:nvSpPr>
        <p:spPr/>
        <p:txBody>
          <a:bodyPr/>
          <a:lstStyle/>
          <a:p>
            <a:r>
              <a:rPr kumimoji="1" lang="ja-JP" altLang="en-US" dirty="0"/>
              <a:t>田中大吾</a:t>
            </a:r>
            <a:endParaRPr kumimoji="1" lang="en-US" altLang="ja-JP" dirty="0"/>
          </a:p>
          <a:p>
            <a:r>
              <a:rPr lang="ja-JP" altLang="en-US" dirty="0"/>
              <a:t>門倉新之助</a:t>
            </a:r>
            <a:endParaRPr kumimoji="1" lang="ja-JP" altLang="en-US" dirty="0"/>
          </a:p>
        </p:txBody>
      </p:sp>
    </p:spTree>
    <p:extLst>
      <p:ext uri="{BB962C8B-B14F-4D97-AF65-F5344CB8AC3E}">
        <p14:creationId xmlns="" xmlns:p14="http://schemas.microsoft.com/office/powerpoint/2010/main" val="11524672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F7F3A499-95D5-4BFF-8BAC-FCA213424B22}"/>
              </a:ext>
            </a:extLst>
          </p:cNvPr>
          <p:cNvSpPr>
            <a:spLocks noGrp="1"/>
          </p:cNvSpPr>
          <p:nvPr>
            <p:ph type="title"/>
          </p:nvPr>
        </p:nvSpPr>
        <p:spPr/>
        <p:txBody>
          <a:bodyPr/>
          <a:lstStyle/>
          <a:p>
            <a:r>
              <a:rPr kumimoji="1" lang="ja-JP" altLang="en-US" dirty="0"/>
              <a:t>今回使用したライブラリ</a:t>
            </a:r>
          </a:p>
        </p:txBody>
      </p:sp>
      <p:sp>
        <p:nvSpPr>
          <p:cNvPr id="3" name="コンテンツ プレースホルダー 2">
            <a:extLst>
              <a:ext uri="{FF2B5EF4-FFF2-40B4-BE49-F238E27FC236}">
                <a16:creationId xmlns="" xmlns:a16="http://schemas.microsoft.com/office/drawing/2014/main" id="{6DE0BAE0-F978-47E2-8A9F-5544AFD426CB}"/>
              </a:ext>
            </a:extLst>
          </p:cNvPr>
          <p:cNvSpPr>
            <a:spLocks noGrp="1"/>
          </p:cNvSpPr>
          <p:nvPr>
            <p:ph idx="1"/>
          </p:nvPr>
        </p:nvSpPr>
        <p:spPr/>
        <p:txBody>
          <a:bodyPr/>
          <a:lstStyle/>
          <a:p>
            <a:r>
              <a:rPr kumimoji="1" lang="ja-JP" altLang="en-US" dirty="0"/>
              <a:t>水</a:t>
            </a:r>
            <a:r>
              <a:rPr kumimoji="1" lang="ja-JP" altLang="en-US" dirty="0" smtClean="0"/>
              <a:t>匠</a:t>
            </a:r>
            <a:r>
              <a:rPr kumimoji="1" lang="en-US" altLang="ja-JP" dirty="0" smtClean="0"/>
              <a:t>3kai</a:t>
            </a:r>
          </a:p>
          <a:p>
            <a:r>
              <a:rPr lang="ja-JP" altLang="en-US" dirty="0" smtClean="0"/>
              <a:t>バーニングブリッジ</a:t>
            </a:r>
            <a:endParaRPr kumimoji="1" lang="en-US" altLang="ja-JP" dirty="0" smtClean="0"/>
          </a:p>
          <a:p>
            <a:r>
              <a:rPr lang="ja-JP" altLang="en-US" dirty="0" smtClean="0"/>
              <a:t>やねうら王</a:t>
            </a:r>
            <a:endParaRPr kumimoji="1" lang="en-US" altLang="ja-JP" dirty="0"/>
          </a:p>
        </p:txBody>
      </p:sp>
    </p:spTree>
    <p:extLst>
      <p:ext uri="{BB962C8B-B14F-4D97-AF65-F5344CB8AC3E}">
        <p14:creationId xmlns="" xmlns:p14="http://schemas.microsoft.com/office/powerpoint/2010/main" val="4101123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EBA60397-DF3B-4301-A4A7-2F34F27A3E36}"/>
              </a:ext>
            </a:extLst>
          </p:cNvPr>
          <p:cNvSpPr>
            <a:spLocks noGrp="1"/>
          </p:cNvSpPr>
          <p:nvPr>
            <p:ph type="title"/>
          </p:nvPr>
        </p:nvSpPr>
        <p:spPr/>
        <p:txBody>
          <a:bodyPr/>
          <a:lstStyle/>
          <a:p>
            <a:r>
              <a:rPr kumimoji="1" lang="ja-JP" altLang="en-US" dirty="0"/>
              <a:t>評価関数</a:t>
            </a:r>
          </a:p>
        </p:txBody>
      </p:sp>
      <p:sp>
        <p:nvSpPr>
          <p:cNvPr id="3" name="コンテンツ プレースホルダー 2">
            <a:extLst>
              <a:ext uri="{FF2B5EF4-FFF2-40B4-BE49-F238E27FC236}">
                <a16:creationId xmlns="" xmlns:a16="http://schemas.microsoft.com/office/drawing/2014/main" id="{25555944-EB81-45D5-B244-F2D44A1C9F20}"/>
              </a:ext>
            </a:extLst>
          </p:cNvPr>
          <p:cNvSpPr>
            <a:spLocks noGrp="1"/>
          </p:cNvSpPr>
          <p:nvPr>
            <p:ph idx="1"/>
          </p:nvPr>
        </p:nvSpPr>
        <p:spPr/>
        <p:txBody>
          <a:bodyPr>
            <a:normAutofit/>
          </a:bodyPr>
          <a:lstStyle/>
          <a:p>
            <a:r>
              <a:rPr kumimoji="1" lang="ja-JP" altLang="en-US" sz="2000" dirty="0"/>
              <a:t>今回の評価関数も</a:t>
            </a:r>
            <a:r>
              <a:rPr kumimoji="1" lang="en-US" altLang="ja-JP" sz="2000" dirty="0"/>
              <a:t>HKPE9</a:t>
            </a:r>
            <a:r>
              <a:rPr kumimoji="1" lang="ja-JP" altLang="en-US" sz="2000" dirty="0"/>
              <a:t>を選択した。理由としては、まだまだ余地があると考えている</a:t>
            </a:r>
            <a:r>
              <a:rPr kumimoji="1" lang="ja-JP" altLang="en-US" sz="2000" dirty="0" smtClean="0"/>
              <a:t>。学習パラメーターの限界が標準型の約</a:t>
            </a:r>
            <a:r>
              <a:rPr kumimoji="1" lang="en-US" altLang="ja-JP" sz="2000" dirty="0" smtClean="0"/>
              <a:t>10</a:t>
            </a:r>
            <a:r>
              <a:rPr kumimoji="1" lang="ja-JP" altLang="en-US" sz="2000" dirty="0" smtClean="0"/>
              <a:t>倍となるため、教師の質も十分に必要だが、定跡の作成に力を入れた後、定跡を浅い</a:t>
            </a:r>
            <a:r>
              <a:rPr kumimoji="1" lang="en-US" altLang="ja-JP" sz="2000" dirty="0" smtClean="0"/>
              <a:t>Depth</a:t>
            </a:r>
            <a:r>
              <a:rPr lang="en-US" altLang="ja-JP" sz="2000" dirty="0" smtClean="0"/>
              <a:t>(</a:t>
            </a:r>
            <a:r>
              <a:rPr kumimoji="1" lang="en-US" altLang="ja-JP" sz="2000" dirty="0" smtClean="0"/>
              <a:t>14)</a:t>
            </a:r>
            <a:r>
              <a:rPr kumimoji="1" lang="ja-JP" altLang="en-US" sz="2000" dirty="0" smtClean="0"/>
              <a:t>と深い</a:t>
            </a:r>
            <a:r>
              <a:rPr kumimoji="1" lang="en-US" altLang="ja-JP" sz="2000" dirty="0" smtClean="0"/>
              <a:t>Depth(26</a:t>
            </a:r>
            <a:r>
              <a:rPr kumimoji="1" lang="ja-JP" altLang="en-US" sz="2000" dirty="0" smtClean="0"/>
              <a:t>？</a:t>
            </a:r>
            <a:r>
              <a:rPr kumimoji="1" lang="en-US" altLang="ja-JP" sz="2000" dirty="0" smtClean="0"/>
              <a:t>)</a:t>
            </a:r>
            <a:r>
              <a:rPr lang="ja-JP" altLang="en-US" sz="2000" dirty="0" smtClean="0"/>
              <a:t>の</a:t>
            </a:r>
            <a:r>
              <a:rPr kumimoji="1" lang="ja-JP" altLang="en-US" sz="2000" dirty="0" smtClean="0"/>
              <a:t>教師</a:t>
            </a:r>
            <a:r>
              <a:rPr kumimoji="1" lang="ja-JP" altLang="en-US" sz="2000" dirty="0" smtClean="0"/>
              <a:t>生成時に上手く利用した。</a:t>
            </a:r>
            <a:r>
              <a:rPr lang="ja-JP" altLang="en-US" sz="2000" dirty="0" smtClean="0"/>
              <a:t>定跡の作成方法は後ページに</a:t>
            </a:r>
            <a:endParaRPr kumimoji="1" lang="en-US" altLang="ja-JP" sz="2000" dirty="0"/>
          </a:p>
          <a:p>
            <a:r>
              <a:rPr kumimoji="1" lang="ja-JP" altLang="en-US" sz="2000" dirty="0"/>
              <a:t>さほど良いマシーンを持ってない開発者には有利となる関数だ</a:t>
            </a:r>
            <a:r>
              <a:rPr kumimoji="1" lang="ja-JP" altLang="en-US" sz="2000" dirty="0" smtClean="0"/>
              <a:t>。→ほんとかわからんが現時点では量のほうが圧倒的に重要）（本当は自宅クラスタマシン</a:t>
            </a:r>
            <a:r>
              <a:rPr kumimoji="1" lang="en-US" altLang="ja-JP" sz="2000" dirty="0" smtClean="0"/>
              <a:t>120C</a:t>
            </a:r>
            <a:r>
              <a:rPr kumimoji="1" lang="ja-JP" altLang="en-US" sz="2000" dirty="0" smtClean="0"/>
              <a:t>でドドーンと掘りたかったがまったく安定しなかった</a:t>
            </a:r>
            <a:r>
              <a:rPr kumimoji="1" lang="en-US" altLang="ja-JP" sz="2000" dirty="0" smtClean="0"/>
              <a:t>…</a:t>
            </a:r>
            <a:r>
              <a:rPr kumimoji="1" lang="ja-JP" altLang="en-US" sz="2000" dirty="0" smtClean="0"/>
              <a:t>）</a:t>
            </a:r>
            <a:endParaRPr kumimoji="1" lang="ja-JP" altLang="en-US" sz="2000" dirty="0"/>
          </a:p>
        </p:txBody>
      </p:sp>
    </p:spTree>
    <p:extLst>
      <p:ext uri="{BB962C8B-B14F-4D97-AF65-F5344CB8AC3E}">
        <p14:creationId xmlns="" xmlns:p14="http://schemas.microsoft.com/office/powerpoint/2010/main" val="23732618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FD41F0CC-BCB1-4EB3-A091-DAF0597FF1C0}"/>
              </a:ext>
            </a:extLst>
          </p:cNvPr>
          <p:cNvSpPr>
            <a:spLocks noGrp="1"/>
          </p:cNvSpPr>
          <p:nvPr>
            <p:ph type="title"/>
          </p:nvPr>
        </p:nvSpPr>
        <p:spPr/>
        <p:txBody>
          <a:bodyPr/>
          <a:lstStyle/>
          <a:p>
            <a:r>
              <a:rPr kumimoji="1" lang="ja-JP" altLang="en-US" sz="2400" dirty="0" smtClean="0"/>
              <a:t>工夫点（定跡）・</a:t>
            </a:r>
            <a:r>
              <a:rPr kumimoji="1" lang="ja-JP" altLang="en-US" sz="2400" dirty="0"/>
              <a:t>現状（</a:t>
            </a:r>
            <a:r>
              <a:rPr kumimoji="1" lang="en-US" altLang="ja-JP" sz="2400" dirty="0"/>
              <a:t>2/28</a:t>
            </a:r>
            <a:r>
              <a:rPr kumimoji="1" lang="ja-JP" altLang="en-US" sz="2400" dirty="0"/>
              <a:t>現在</a:t>
            </a:r>
            <a:r>
              <a:rPr kumimoji="1" lang="en-US" altLang="ja-JP" sz="2400" dirty="0"/>
              <a:t>R4600</a:t>
            </a:r>
            <a:r>
              <a:rPr kumimoji="1" lang="ja-JP" altLang="en-US" sz="2400" dirty="0"/>
              <a:t>相当？</a:t>
            </a:r>
            <a:r>
              <a:rPr kumimoji="1" lang="ja-JP" altLang="en-US" sz="2400" dirty="0" smtClean="0"/>
              <a:t>）</a:t>
            </a:r>
            <a:r>
              <a:rPr kumimoji="1" lang="en-US" altLang="ja-JP" sz="2400" dirty="0" smtClean="0"/>
              <a:t/>
            </a:r>
            <a:br>
              <a:rPr kumimoji="1" lang="en-US" altLang="ja-JP" sz="2400" dirty="0" smtClean="0"/>
            </a:br>
            <a:r>
              <a:rPr lang="ja-JP" altLang="en-US" sz="2400" dirty="0" smtClean="0"/>
              <a:t>工夫点・現状（</a:t>
            </a:r>
            <a:r>
              <a:rPr lang="en-US" altLang="ja-JP" sz="2400" dirty="0" smtClean="0"/>
              <a:t>4/28</a:t>
            </a:r>
            <a:r>
              <a:rPr lang="ja-JP" altLang="en-US" sz="2400" dirty="0" smtClean="0"/>
              <a:t>現在</a:t>
            </a:r>
            <a:r>
              <a:rPr lang="en-US" altLang="ja-JP" sz="2400" dirty="0" smtClean="0"/>
              <a:t>R4800</a:t>
            </a:r>
            <a:r>
              <a:rPr lang="ja-JP" altLang="en-US" sz="2400" dirty="0" smtClean="0"/>
              <a:t>相当？）最後に検証結果</a:t>
            </a:r>
            <a:endParaRPr kumimoji="1" lang="ja-JP" altLang="en-US" sz="2400" dirty="0"/>
          </a:p>
        </p:txBody>
      </p:sp>
      <p:sp>
        <p:nvSpPr>
          <p:cNvPr id="3" name="コンテンツ プレースホルダー 2">
            <a:extLst>
              <a:ext uri="{FF2B5EF4-FFF2-40B4-BE49-F238E27FC236}">
                <a16:creationId xmlns="" xmlns:a16="http://schemas.microsoft.com/office/drawing/2014/main" id="{02DEB668-B323-44FD-A3C1-CA941D8BB6E5}"/>
              </a:ext>
            </a:extLst>
          </p:cNvPr>
          <p:cNvSpPr>
            <a:spLocks noGrp="1"/>
          </p:cNvSpPr>
          <p:nvPr>
            <p:ph idx="1"/>
          </p:nvPr>
        </p:nvSpPr>
        <p:spPr>
          <a:xfrm>
            <a:off x="1154954" y="2603500"/>
            <a:ext cx="10070509" cy="3416300"/>
          </a:xfrm>
        </p:spPr>
        <p:txBody>
          <a:bodyPr>
            <a:normAutofit fontScale="70000" lnSpcReduction="20000"/>
          </a:bodyPr>
          <a:lstStyle/>
          <a:p>
            <a:r>
              <a:rPr kumimoji="1" lang="en-US" altLang="ja-JP" dirty="0" smtClean="0"/>
              <a:t>DG</a:t>
            </a:r>
            <a:r>
              <a:rPr kumimoji="1" lang="ja-JP" altLang="en-US" dirty="0" smtClean="0"/>
              <a:t>電竜</a:t>
            </a:r>
            <a:r>
              <a:rPr kumimoji="1" lang="en-US" altLang="ja-JP" dirty="0" smtClean="0"/>
              <a:t>1</a:t>
            </a:r>
            <a:r>
              <a:rPr kumimoji="1" lang="ja-JP" altLang="en-US" dirty="0" smtClean="0"/>
              <a:t>から水匠と</a:t>
            </a:r>
            <a:r>
              <a:rPr kumimoji="1" lang="en-US" altLang="ja-JP" dirty="0" err="1" smtClean="0"/>
              <a:t>DG.book</a:t>
            </a:r>
            <a:r>
              <a:rPr kumimoji="1" lang="ja-JP" altLang="en-US" dirty="0" smtClean="0"/>
              <a:t>を利用し約</a:t>
            </a:r>
            <a:r>
              <a:rPr kumimoji="1" lang="en-US" altLang="ja-JP" dirty="0" smtClean="0"/>
              <a:t>5</a:t>
            </a:r>
            <a:r>
              <a:rPr kumimoji="1" lang="ja-JP" altLang="en-US" dirty="0" smtClean="0"/>
              <a:t>億程度学習</a:t>
            </a:r>
            <a:endParaRPr kumimoji="1" lang="en-US" altLang="ja-JP" dirty="0"/>
          </a:p>
          <a:p>
            <a:r>
              <a:rPr lang="ja-JP" altLang="en-US" dirty="0"/>
              <a:t>定跡は独自の作成した</a:t>
            </a:r>
            <a:r>
              <a:rPr lang="ja-JP" altLang="en-US" dirty="0" smtClean="0"/>
              <a:t>もの→初歩の定跡（自分で作成した）から約</a:t>
            </a:r>
            <a:r>
              <a:rPr lang="en-US" altLang="ja-JP" dirty="0" smtClean="0"/>
              <a:t>30</a:t>
            </a:r>
            <a:r>
              <a:rPr lang="ja-JP" altLang="en-US" dirty="0" smtClean="0"/>
              <a:t>万棋譜（</a:t>
            </a:r>
            <a:r>
              <a:rPr lang="en-US" altLang="ja-JP" dirty="0" smtClean="0"/>
              <a:t>DGVS</a:t>
            </a:r>
            <a:r>
              <a:rPr lang="ja-JP" altLang="en-US" dirty="0" smtClean="0"/>
              <a:t>水匠）を生成し、</a:t>
            </a:r>
            <a:r>
              <a:rPr lang="en-US" altLang="ja-JP" dirty="0" smtClean="0"/>
              <a:t>DG</a:t>
            </a:r>
            <a:r>
              <a:rPr lang="ja-JP" altLang="en-US" dirty="0" smtClean="0"/>
              <a:t>の評価関数で</a:t>
            </a:r>
            <a:endParaRPr lang="en-US" altLang="ja-JP" dirty="0" smtClean="0"/>
          </a:p>
          <a:p>
            <a:pPr>
              <a:buNone/>
            </a:pPr>
            <a:r>
              <a:rPr lang="en-US" altLang="ja-JP" dirty="0" smtClean="0"/>
              <a:t>Depth32</a:t>
            </a:r>
          </a:p>
          <a:p>
            <a:pPr>
              <a:buNone/>
            </a:pPr>
            <a:r>
              <a:rPr lang="en-US" altLang="ja-JP" dirty="0" smtClean="0"/>
              <a:t>Max62</a:t>
            </a:r>
            <a:r>
              <a:rPr lang="ja-JP" altLang="en-US" dirty="0" smtClean="0"/>
              <a:t>手</a:t>
            </a:r>
            <a:endParaRPr lang="en-US" altLang="ja-JP" dirty="0" smtClean="0"/>
          </a:p>
          <a:p>
            <a:pPr>
              <a:buNone/>
            </a:pPr>
            <a:r>
              <a:rPr lang="en-US" altLang="ja-JP" dirty="0" err="1" smtClean="0"/>
              <a:t>Multipv</a:t>
            </a:r>
            <a:r>
              <a:rPr lang="en-US" altLang="ja-JP" dirty="0" smtClean="0"/>
              <a:t> 2</a:t>
            </a:r>
            <a:r>
              <a:rPr lang="ja-JP" altLang="en-US" dirty="0" smtClean="0"/>
              <a:t>～</a:t>
            </a:r>
            <a:r>
              <a:rPr lang="en-US" altLang="ja-JP" dirty="0" smtClean="0"/>
              <a:t>3</a:t>
            </a:r>
          </a:p>
          <a:p>
            <a:pPr>
              <a:buNone/>
            </a:pPr>
            <a:r>
              <a:rPr lang="ja-JP" altLang="en-US" dirty="0" smtClean="0"/>
              <a:t>以上を条件にやねうら王で生成した。→それをまた再び</a:t>
            </a:r>
            <a:r>
              <a:rPr lang="en-US" altLang="ja-JP" dirty="0" smtClean="0"/>
              <a:t>DG</a:t>
            </a:r>
            <a:r>
              <a:rPr lang="ja-JP" altLang="en-US" dirty="0" smtClean="0"/>
              <a:t>にセットし棋譜生成をし→その棋譜を利用し再びテラショックを作成</a:t>
            </a:r>
            <a:endParaRPr lang="en-US" altLang="ja-JP" dirty="0" smtClean="0"/>
          </a:p>
          <a:p>
            <a:pPr>
              <a:buNone/>
            </a:pPr>
            <a:r>
              <a:rPr lang="ja-JP" altLang="en-US" dirty="0" smtClean="0"/>
              <a:t>以上を可能な限り</a:t>
            </a:r>
            <a:r>
              <a:rPr lang="en-US" altLang="ja-JP" dirty="0" err="1" smtClean="0"/>
              <a:t>roop</a:t>
            </a:r>
            <a:r>
              <a:rPr lang="ja-JP" altLang="en-US" dirty="0" smtClean="0"/>
              <a:t>した。（</a:t>
            </a:r>
            <a:r>
              <a:rPr lang="en-US" altLang="ja-JP" dirty="0" smtClean="0"/>
              <a:t>floodgate</a:t>
            </a:r>
            <a:r>
              <a:rPr lang="ja-JP" altLang="en-US" dirty="0" smtClean="0"/>
              <a:t>の棋譜もある程度利用）</a:t>
            </a:r>
            <a:endParaRPr lang="en-US" altLang="ja-JP" dirty="0" smtClean="0"/>
          </a:p>
          <a:p>
            <a:pPr>
              <a:buNone/>
            </a:pPr>
            <a:r>
              <a:rPr lang="ja-JP" altLang="en-US" dirty="0" smtClean="0"/>
              <a:t>これはやねうら王のテラショック定跡生成コマンドで定跡を使いながら</a:t>
            </a:r>
            <a:r>
              <a:rPr lang="en-US" altLang="ja-JP" dirty="0" err="1" smtClean="0"/>
              <a:t>roop</a:t>
            </a:r>
            <a:r>
              <a:rPr lang="ja-JP" altLang="en-US" dirty="0" smtClean="0"/>
              <a:t>すればいいんじゃ</a:t>
            </a:r>
            <a:r>
              <a:rPr lang="ja-JP" altLang="en-US" dirty="0" err="1" smtClean="0"/>
              <a:t>ね</a:t>
            </a:r>
            <a:r>
              <a:rPr lang="ja-JP" altLang="en-US" dirty="0" smtClean="0"/>
              <a:t>？と思いましたが。</a:t>
            </a:r>
            <a:r>
              <a:rPr lang="en-US" altLang="ja-JP" dirty="0" smtClean="0"/>
              <a:t>Floodgate</a:t>
            </a:r>
            <a:r>
              <a:rPr lang="ja-JP" altLang="en-US" dirty="0" smtClean="0"/>
              <a:t>の棋譜なども</a:t>
            </a:r>
            <a:r>
              <a:rPr lang="en-US" altLang="ja-JP" dirty="0" smtClean="0"/>
              <a:t>merge</a:t>
            </a:r>
            <a:r>
              <a:rPr lang="ja-JP" altLang="en-US" dirty="0" smtClean="0"/>
              <a:t>したかったため使い分けて棋譜を生成したほうが効率が良いと思った）</a:t>
            </a:r>
            <a:endParaRPr lang="en-US" altLang="ja-JP" dirty="0"/>
          </a:p>
          <a:p>
            <a:r>
              <a:rPr lang="ja-JP" altLang="en-US" dirty="0" smtClean="0"/>
              <a:t>対局条件は</a:t>
            </a:r>
            <a:endParaRPr lang="en-US" altLang="ja-JP" dirty="0" smtClean="0"/>
          </a:p>
          <a:p>
            <a:pPr>
              <a:buNone/>
            </a:pPr>
            <a:r>
              <a:rPr lang="ja-JP" altLang="en-US" dirty="0" smtClean="0"/>
              <a:t>　</a:t>
            </a:r>
            <a:r>
              <a:rPr lang="en-US" altLang="ja-JP" dirty="0" smtClean="0"/>
              <a:t>32t</a:t>
            </a:r>
            <a:r>
              <a:rPr lang="ja-JP" altLang="en-US" dirty="0"/>
              <a:t>　</a:t>
            </a:r>
            <a:r>
              <a:rPr lang="en-US" altLang="ja-JP" dirty="0" smtClean="0"/>
              <a:t>nodes </a:t>
            </a:r>
            <a:r>
              <a:rPr lang="en-US" altLang="ja-JP" dirty="0"/>
              <a:t>15000000 </a:t>
            </a:r>
            <a:r>
              <a:rPr lang="en-US" altLang="ja-JP" dirty="0" err="1" smtClean="0"/>
              <a:t>nobook</a:t>
            </a:r>
            <a:r>
              <a:rPr lang="en-US" altLang="ja-JP" dirty="0" smtClean="0"/>
              <a:t>/DG_test1.book/test2.book…  </a:t>
            </a:r>
            <a:r>
              <a:rPr lang="ja-JP" altLang="en-US" dirty="0"/>
              <a:t>投了スコア</a:t>
            </a:r>
            <a:r>
              <a:rPr lang="en-US" altLang="ja-JP" dirty="0"/>
              <a:t>500 </a:t>
            </a:r>
            <a:r>
              <a:rPr lang="ja-JP" altLang="en-US" dirty="0" smtClean="0"/>
              <a:t>　</a:t>
            </a:r>
            <a:r>
              <a:rPr lang="en-US" altLang="ja-JP" dirty="0" smtClean="0"/>
              <a:t>62</a:t>
            </a:r>
            <a:r>
              <a:rPr lang="ja-JP" altLang="en-US" dirty="0" smtClean="0"/>
              <a:t>手まで　</a:t>
            </a:r>
            <a:r>
              <a:rPr lang="en-US" altLang="ja-JP" dirty="0" smtClean="0"/>
              <a:t>YO6.00/Suisho3kai</a:t>
            </a:r>
          </a:p>
          <a:p>
            <a:pPr>
              <a:buNone/>
            </a:pPr>
            <a:r>
              <a:rPr lang="en-US" altLang="ja-JP" dirty="0" smtClean="0"/>
              <a:t>E5 2698v4(2</a:t>
            </a:r>
            <a:r>
              <a:rPr lang="ja-JP" altLang="en-US" dirty="0" smtClean="0"/>
              <a:t>ソケットを＊</a:t>
            </a:r>
            <a:r>
              <a:rPr lang="en-US" altLang="ja-JP" dirty="0" smtClean="0"/>
              <a:t>2</a:t>
            </a:r>
            <a:r>
              <a:rPr lang="ja-JP" altLang="en-US" dirty="0" smtClean="0"/>
              <a:t>利用）</a:t>
            </a:r>
            <a:endParaRPr lang="en-US" altLang="ja-JP" dirty="0" smtClean="0"/>
          </a:p>
        </p:txBody>
      </p:sp>
    </p:spTree>
    <p:extLst>
      <p:ext uri="{BB962C8B-B14F-4D97-AF65-F5344CB8AC3E}">
        <p14:creationId xmlns="" xmlns:p14="http://schemas.microsoft.com/office/powerpoint/2010/main" val="1701929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工夫点（</a:t>
            </a:r>
            <a:r>
              <a:rPr kumimoji="1" lang="ja-JP" altLang="en-US" dirty="0" smtClean="0"/>
              <a:t>学習条件）</a:t>
            </a:r>
            <a:endParaRPr kumimoji="1" lang="ja-JP" altLang="en-US" dirty="0"/>
          </a:p>
        </p:txBody>
      </p:sp>
      <p:sp>
        <p:nvSpPr>
          <p:cNvPr id="3" name="コンテンツ プレースホルダ 2"/>
          <p:cNvSpPr>
            <a:spLocks noGrp="1"/>
          </p:cNvSpPr>
          <p:nvPr>
            <p:ph idx="1"/>
          </p:nvPr>
        </p:nvSpPr>
        <p:spPr/>
        <p:txBody>
          <a:bodyPr>
            <a:normAutofit/>
          </a:bodyPr>
          <a:lstStyle/>
          <a:p>
            <a:r>
              <a:rPr kumimoji="1" lang="en-US" altLang="ja-JP" sz="2000" dirty="0" smtClean="0"/>
              <a:t>HKPE9</a:t>
            </a:r>
            <a:r>
              <a:rPr kumimoji="1" lang="ja-JP" altLang="en-US" sz="2000" dirty="0" smtClean="0"/>
              <a:t>は学習が非常に難しかった</a:t>
            </a:r>
            <a:r>
              <a:rPr kumimoji="1" lang="en-US" altLang="ja-JP" sz="2000" dirty="0" smtClean="0"/>
              <a:t>Eta</a:t>
            </a:r>
            <a:r>
              <a:rPr kumimoji="1" lang="ja-JP" altLang="en-US" sz="2000" dirty="0" smtClean="0"/>
              <a:t>や</a:t>
            </a:r>
            <a:r>
              <a:rPr kumimoji="1" lang="en-US" altLang="ja-JP" sz="2000" dirty="0" smtClean="0"/>
              <a:t>lambda</a:t>
            </a:r>
            <a:r>
              <a:rPr kumimoji="1" lang="ja-JP" altLang="en-US" sz="2000" dirty="0" smtClean="0"/>
              <a:t>の調整が非常に必要であった。</a:t>
            </a:r>
            <a:endParaRPr kumimoji="1" lang="en-US" altLang="ja-JP" sz="2000" dirty="0" smtClean="0"/>
          </a:p>
          <a:p>
            <a:r>
              <a:rPr lang="ja-JP" altLang="en-US" sz="2000" dirty="0" smtClean="0"/>
              <a:t>また、データセットをしてもあまり変わらなかったため困惑した。</a:t>
            </a:r>
            <a:endParaRPr lang="en-US" altLang="ja-JP" sz="2000" dirty="0" smtClean="0"/>
          </a:p>
          <a:p>
            <a:r>
              <a:rPr lang="ja-JP" altLang="en-US" sz="2000" dirty="0" smtClean="0"/>
              <a:t>とりあえず</a:t>
            </a:r>
            <a:r>
              <a:rPr lang="en-US" altLang="ja-JP" sz="2000" dirty="0" smtClean="0"/>
              <a:t>eta=0.03</a:t>
            </a:r>
            <a:r>
              <a:rPr lang="ja-JP" altLang="en-US" sz="2000" dirty="0" smtClean="0"/>
              <a:t>　</a:t>
            </a:r>
            <a:r>
              <a:rPr lang="en-US" altLang="ja-JP" sz="2000" dirty="0" smtClean="0"/>
              <a:t>lambda=0.5</a:t>
            </a:r>
            <a:r>
              <a:rPr lang="ja-JP" altLang="en-US" sz="2000" dirty="0" smtClean="0"/>
              <a:t>程度で行うも</a:t>
            </a:r>
            <a:r>
              <a:rPr lang="en-US" altLang="ja-JP" sz="2000" dirty="0" smtClean="0"/>
              <a:t>,</a:t>
            </a:r>
            <a:r>
              <a:rPr lang="ja-JP" altLang="en-US" sz="2000" dirty="0" smtClean="0"/>
              <a:t>うまくいったかは謎。</a:t>
            </a:r>
            <a:endParaRPr lang="en-US" altLang="ja-JP" sz="2000" dirty="0" smtClean="0"/>
          </a:p>
          <a:p>
            <a:pPr>
              <a:buNone/>
            </a:pPr>
            <a:r>
              <a:rPr lang="ja-JP" altLang="en-US" sz="2000" dirty="0" smtClean="0"/>
              <a:t>余り</a:t>
            </a:r>
            <a:r>
              <a:rPr lang="en-US" altLang="ja-JP" sz="2000" dirty="0" smtClean="0"/>
              <a:t>eta</a:t>
            </a:r>
            <a:r>
              <a:rPr lang="ja-JP" altLang="en-US" sz="2000" dirty="0" smtClean="0"/>
              <a:t>を低くすると強くならなかった</a:t>
            </a:r>
            <a:r>
              <a:rPr lang="en-US" altLang="ja-JP" sz="2000" dirty="0" smtClean="0"/>
              <a:t>( ´∀</a:t>
            </a:r>
            <a:r>
              <a:rPr lang="ja-JP" altLang="en-US" sz="2000" dirty="0" smtClean="0"/>
              <a:t>｀ </a:t>
            </a:r>
            <a:r>
              <a:rPr lang="en-US" altLang="ja-JP" sz="2000" dirty="0" smtClean="0"/>
              <a:t>)</a:t>
            </a:r>
          </a:p>
          <a:p>
            <a:pPr>
              <a:buNone/>
            </a:pPr>
            <a:r>
              <a:rPr lang="ja-JP" altLang="en-US" sz="2000" dirty="0" smtClean="0"/>
              <a:t>とりあえず、定跡の流用した後の</a:t>
            </a:r>
            <a:r>
              <a:rPr lang="en-US" altLang="ja-JP" sz="2000" dirty="0" smtClean="0"/>
              <a:t>depth</a:t>
            </a:r>
            <a:r>
              <a:rPr lang="ja-JP" altLang="en-US" sz="2000" dirty="0" smtClean="0"/>
              <a:t>を</a:t>
            </a:r>
            <a:r>
              <a:rPr lang="en-US" altLang="ja-JP" sz="2000" dirty="0" smtClean="0"/>
              <a:t>gensfen2019</a:t>
            </a:r>
            <a:r>
              <a:rPr lang="ja-JP" altLang="en-US" sz="2000" dirty="0" smtClean="0"/>
              <a:t>で前記の辺りの</a:t>
            </a:r>
            <a:r>
              <a:rPr lang="en-US" altLang="ja-JP" sz="2000" dirty="0" smtClean="0"/>
              <a:t>depth</a:t>
            </a:r>
            <a:r>
              <a:rPr lang="ja-JP" altLang="en-US" sz="2000" dirty="0" smtClean="0"/>
              <a:t>（辺りと言っているの</a:t>
            </a:r>
            <a:r>
              <a:rPr lang="ja-JP" altLang="en-US" sz="2000" dirty="0" smtClean="0"/>
              <a:t>は</a:t>
            </a:r>
            <a:r>
              <a:rPr lang="ja-JP" altLang="en-US" sz="2000" dirty="0" smtClean="0"/>
              <a:t>、</a:t>
            </a:r>
            <a:r>
              <a:rPr lang="en-US" altLang="ja-JP" sz="2000" dirty="0" err="1" smtClean="0"/>
              <a:t>nodeLimit</a:t>
            </a:r>
            <a:r>
              <a:rPr lang="ja-JP" altLang="en-US" sz="2000" dirty="0" smtClean="0"/>
              <a:t>の関係で確かではないから）で掘った。</a:t>
            </a:r>
            <a:endParaRPr lang="en-US" altLang="ja-JP" sz="2000"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 xmlns:a16="http://schemas.microsoft.com/office/drawing/2014/main" id="{5CB77E1A-9A16-41B1-B92B-1F99BBE89C58}"/>
              </a:ext>
            </a:extLst>
          </p:cNvPr>
          <p:cNvSpPr>
            <a:spLocks noGrp="1"/>
          </p:cNvSpPr>
          <p:nvPr>
            <p:ph type="title"/>
          </p:nvPr>
        </p:nvSpPr>
        <p:spPr/>
        <p:txBody>
          <a:bodyPr/>
          <a:lstStyle/>
          <a:p>
            <a:r>
              <a:rPr kumimoji="1" lang="ja-JP" altLang="en-US" dirty="0" smtClean="0"/>
              <a:t>探索部</a:t>
            </a:r>
            <a:r>
              <a:rPr lang="en-US" altLang="ja-JP" dirty="0" smtClean="0"/>
              <a:t>…</a:t>
            </a:r>
            <a:r>
              <a:rPr lang="ja-JP" altLang="en-US" dirty="0" smtClean="0"/>
              <a:t>安定すればやりたかった・・・</a:t>
            </a:r>
            <a:r>
              <a:rPr lang="en-US" altLang="ja-JP" dirty="0" smtClean="0"/>
              <a:t>( ´∀</a:t>
            </a:r>
            <a:r>
              <a:rPr lang="ja-JP" altLang="en-US" dirty="0" smtClean="0"/>
              <a:t>｀ </a:t>
            </a:r>
            <a:r>
              <a:rPr lang="en-US" altLang="ja-JP" dirty="0" smtClean="0"/>
              <a:t>)</a:t>
            </a:r>
            <a:endParaRPr kumimoji="1" lang="ja-JP" altLang="en-US" dirty="0"/>
          </a:p>
        </p:txBody>
      </p:sp>
      <p:sp>
        <p:nvSpPr>
          <p:cNvPr id="3" name="コンテンツ プレースホルダー 2">
            <a:extLst>
              <a:ext uri="{FF2B5EF4-FFF2-40B4-BE49-F238E27FC236}">
                <a16:creationId xmlns="" xmlns:a16="http://schemas.microsoft.com/office/drawing/2014/main" id="{AE9E7D75-2D8D-4673-809D-B4B59478F10A}"/>
              </a:ext>
            </a:extLst>
          </p:cNvPr>
          <p:cNvSpPr>
            <a:spLocks noGrp="1"/>
          </p:cNvSpPr>
          <p:nvPr>
            <p:ph idx="1"/>
          </p:nvPr>
        </p:nvSpPr>
        <p:spPr/>
        <p:txBody>
          <a:bodyPr>
            <a:normAutofit lnSpcReduction="10000"/>
          </a:bodyPr>
          <a:lstStyle/>
          <a:p>
            <a:r>
              <a:rPr lang="ja-JP" altLang="en-US" dirty="0"/>
              <a:t>やねうら王ライブラリを使用</a:t>
            </a:r>
            <a:endParaRPr lang="en-US" altLang="ja-JP" dirty="0"/>
          </a:p>
          <a:p>
            <a:endParaRPr lang="en-US" altLang="ja-JP" dirty="0"/>
          </a:p>
          <a:p>
            <a:r>
              <a:rPr kumimoji="1" lang="ja-JP" altLang="en-US" dirty="0"/>
              <a:t>マシーン</a:t>
            </a:r>
            <a:r>
              <a:rPr lang="ja-JP" altLang="en-US" dirty="0"/>
              <a:t>はクラスタを使用予定。</a:t>
            </a:r>
            <a:endParaRPr lang="en-US" altLang="ja-JP" dirty="0"/>
          </a:p>
          <a:p>
            <a:pPr marL="0" indent="0">
              <a:buNone/>
            </a:pPr>
            <a:r>
              <a:rPr kumimoji="1" lang="en-US" altLang="ja-JP" dirty="0"/>
              <a:t>E5-2622</a:t>
            </a:r>
            <a:r>
              <a:rPr lang="en-US" altLang="ja-JP" dirty="0"/>
              <a:t> v3 16C</a:t>
            </a:r>
            <a:r>
              <a:rPr lang="ja-JP" altLang="en-US" dirty="0"/>
              <a:t>（マスターノード）</a:t>
            </a:r>
            <a:r>
              <a:rPr lang="en-US" altLang="ja-JP" dirty="0"/>
              <a:t> 2</a:t>
            </a:r>
            <a:r>
              <a:rPr lang="ja-JP" altLang="en-US" dirty="0"/>
              <a:t>ソケット</a:t>
            </a:r>
            <a:endParaRPr lang="en-US" altLang="ja-JP" dirty="0"/>
          </a:p>
          <a:p>
            <a:pPr marL="0" indent="0">
              <a:buNone/>
            </a:pPr>
            <a:r>
              <a:rPr kumimoji="1" lang="en-US" altLang="ja-JP" dirty="0"/>
              <a:t>E</a:t>
            </a:r>
            <a:r>
              <a:rPr lang="en-US" altLang="ja-JP" dirty="0"/>
              <a:t>5-2698 v4 40C 2</a:t>
            </a:r>
            <a:r>
              <a:rPr lang="ja-JP" altLang="en-US" dirty="0"/>
              <a:t>ソケット</a:t>
            </a:r>
            <a:endParaRPr lang="en-US" altLang="ja-JP" dirty="0"/>
          </a:p>
          <a:p>
            <a:pPr marL="0" indent="0">
              <a:buNone/>
            </a:pPr>
            <a:r>
              <a:rPr kumimoji="1" lang="en-US" altLang="ja-JP" dirty="0"/>
              <a:t>E</a:t>
            </a:r>
            <a:r>
              <a:rPr lang="en-US" altLang="ja-JP" dirty="0"/>
              <a:t>5-2698 v4 40C 2</a:t>
            </a:r>
            <a:r>
              <a:rPr lang="ja-JP" altLang="en-US" dirty="0"/>
              <a:t>ソケット</a:t>
            </a:r>
            <a:endParaRPr lang="en-US" altLang="ja-JP" dirty="0"/>
          </a:p>
          <a:p>
            <a:pPr marL="0" indent="0">
              <a:buNone/>
            </a:pPr>
            <a:r>
              <a:rPr kumimoji="1" lang="en-US" altLang="ja-JP" dirty="0"/>
              <a:t>E5-2678 v</a:t>
            </a:r>
            <a:r>
              <a:rPr lang="en-US" altLang="ja-JP" dirty="0"/>
              <a:t>3 </a:t>
            </a:r>
            <a:r>
              <a:rPr lang="en-US" altLang="ja-JP" dirty="0" smtClean="0"/>
              <a:t>24C </a:t>
            </a:r>
            <a:r>
              <a:rPr lang="en-US" altLang="ja-JP" dirty="0"/>
              <a:t>2</a:t>
            </a:r>
            <a:r>
              <a:rPr lang="ja-JP" altLang="en-US" dirty="0"/>
              <a:t>ソケット</a:t>
            </a:r>
            <a:endParaRPr kumimoji="1" lang="en-US" altLang="ja-JP" dirty="0"/>
          </a:p>
          <a:p>
            <a:pPr marL="0" indent="0">
              <a:buNone/>
            </a:pPr>
            <a:r>
              <a:rPr kumimoji="1" lang="ja-JP" altLang="en-US" dirty="0"/>
              <a:t>合計　</a:t>
            </a:r>
            <a:r>
              <a:rPr kumimoji="1" lang="en-US" altLang="ja-JP" dirty="0" smtClean="0"/>
              <a:t>120C</a:t>
            </a:r>
            <a:r>
              <a:rPr lang="en-US" altLang="ja-JP" dirty="0" smtClean="0"/>
              <a:t>/</a:t>
            </a:r>
            <a:r>
              <a:rPr kumimoji="1" lang="en-US" altLang="ja-JP" dirty="0" smtClean="0"/>
              <a:t>240T</a:t>
            </a:r>
            <a:r>
              <a:rPr kumimoji="1" lang="ja-JP" altLang="en-US" dirty="0"/>
              <a:t>　</a:t>
            </a:r>
            <a:r>
              <a:rPr kumimoji="1" lang="en-US" altLang="ja-JP" dirty="0"/>
              <a:t>ram ddr4 </a:t>
            </a:r>
            <a:r>
              <a:rPr kumimoji="1" lang="en-US" altLang="ja-JP" dirty="0" err="1"/>
              <a:t>ecc</a:t>
            </a:r>
            <a:r>
              <a:rPr kumimoji="1" lang="en-US" altLang="ja-JP" dirty="0"/>
              <a:t> </a:t>
            </a:r>
            <a:r>
              <a:rPr kumimoji="1" lang="ja-JP" altLang="en-US" dirty="0" smtClean="0"/>
              <a:t>未定</a:t>
            </a:r>
            <a:r>
              <a:rPr kumimoji="1" lang="en-US" altLang="ja-JP" dirty="0" smtClean="0"/>
              <a:t>GB</a:t>
            </a:r>
            <a:r>
              <a:rPr kumimoji="1" lang="ja-JP" altLang="en-US" dirty="0"/>
              <a:t>を予定する　</a:t>
            </a:r>
            <a:endParaRPr kumimoji="1" lang="en-US" altLang="ja-JP" dirty="0"/>
          </a:p>
          <a:p>
            <a:pPr marL="0" indent="0">
              <a:buNone/>
            </a:pPr>
            <a:r>
              <a:rPr kumimoji="1" lang="ja-JP" altLang="en-US" dirty="0"/>
              <a:t>標準型</a:t>
            </a:r>
            <a:r>
              <a:rPr kumimoji="1" lang="en-US" altLang="ja-JP" dirty="0"/>
              <a:t>NNUE</a:t>
            </a:r>
            <a:r>
              <a:rPr kumimoji="1" lang="ja-JP" altLang="en-US" dirty="0"/>
              <a:t>で動けば</a:t>
            </a:r>
            <a:r>
              <a:rPr kumimoji="1" lang="en-US" altLang="ja-JP" dirty="0"/>
              <a:t>NPS</a:t>
            </a:r>
            <a:r>
              <a:rPr kumimoji="1" lang="ja-JP" altLang="en-US" dirty="0"/>
              <a:t>平均</a:t>
            </a:r>
            <a:r>
              <a:rPr kumimoji="1" lang="en-US" altLang="ja-JP" dirty="0"/>
              <a:t>1</a:t>
            </a:r>
            <a:r>
              <a:rPr kumimoji="1" lang="ja-JP" altLang="en-US" dirty="0"/>
              <a:t>億程度</a:t>
            </a:r>
            <a:endParaRPr kumimoji="1" lang="en-US" altLang="ja-JP" dirty="0"/>
          </a:p>
          <a:p>
            <a:endParaRPr lang="ja-JP" altLang="en-US" dirty="0"/>
          </a:p>
        </p:txBody>
      </p:sp>
    </p:spTree>
    <p:extLst>
      <p:ext uri="{BB962C8B-B14F-4D97-AF65-F5344CB8AC3E}">
        <p14:creationId xmlns="" xmlns:p14="http://schemas.microsoft.com/office/powerpoint/2010/main" val="3296332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大会本番は</a:t>
            </a:r>
            <a:r>
              <a:rPr kumimoji="1" lang="en-US" altLang="ja-JP" dirty="0" smtClean="0"/>
              <a:t>…</a:t>
            </a:r>
            <a:endParaRPr kumimoji="1" lang="ja-JP" altLang="en-US" dirty="0"/>
          </a:p>
        </p:txBody>
      </p:sp>
      <p:sp>
        <p:nvSpPr>
          <p:cNvPr id="3" name="コンテンツ プレースホルダ 2"/>
          <p:cNvSpPr>
            <a:spLocks noGrp="1"/>
          </p:cNvSpPr>
          <p:nvPr>
            <p:ph idx="1"/>
          </p:nvPr>
        </p:nvSpPr>
        <p:spPr>
          <a:xfrm>
            <a:off x="1191049" y="2615532"/>
            <a:ext cx="8825659" cy="3416300"/>
          </a:xfrm>
        </p:spPr>
        <p:txBody>
          <a:bodyPr>
            <a:normAutofit/>
          </a:bodyPr>
          <a:lstStyle/>
          <a:p>
            <a:r>
              <a:rPr kumimoji="1" lang="ja-JP" altLang="en-US" sz="2000" dirty="0" smtClean="0"/>
              <a:t>定跡メインの対戦になりそうだがやはり穴が大きいところもあるので嫌になったら</a:t>
            </a:r>
            <a:r>
              <a:rPr kumimoji="1" lang="en-US" altLang="ja-JP" sz="2000" dirty="0" err="1" smtClean="0"/>
              <a:t>no_book</a:t>
            </a:r>
            <a:r>
              <a:rPr kumimoji="1" lang="ja-JP" altLang="en-US" sz="2000" dirty="0" smtClean="0"/>
              <a:t>に変更する予定。</a:t>
            </a:r>
            <a:endParaRPr kumimoji="1" lang="en-US" altLang="ja-JP" sz="2000" dirty="0" smtClean="0"/>
          </a:p>
          <a:p>
            <a:r>
              <a:rPr lang="en-US" altLang="ja-JP" sz="2000" dirty="0" smtClean="0"/>
              <a:t>AWS48C</a:t>
            </a:r>
            <a:r>
              <a:rPr lang="ja-JP" altLang="en-US" sz="2000" dirty="0" smtClean="0"/>
              <a:t>　</a:t>
            </a:r>
            <a:r>
              <a:rPr lang="en-US" altLang="ja-JP" sz="2000" dirty="0" smtClean="0"/>
              <a:t>RAM192</a:t>
            </a:r>
            <a:r>
              <a:rPr lang="ja-JP" altLang="en-US" sz="2000" dirty="0" smtClean="0"/>
              <a:t>？</a:t>
            </a:r>
            <a:r>
              <a:rPr lang="en-US" altLang="ja-JP" sz="2000" dirty="0" smtClean="0"/>
              <a:t>196GB </a:t>
            </a:r>
            <a:r>
              <a:rPr lang="ja-JP" altLang="en-US" sz="2000" dirty="0" smtClean="0"/>
              <a:t>を利用している。</a:t>
            </a:r>
            <a:endParaRPr lang="en-US" altLang="ja-JP" sz="2000" dirty="0" smtClean="0"/>
          </a:p>
          <a:p>
            <a:r>
              <a:rPr kumimoji="1" lang="ja-JP" altLang="en-US" sz="2000" dirty="0" smtClean="0"/>
              <a:t>定跡評価値の上限を</a:t>
            </a:r>
            <a:r>
              <a:rPr kumimoji="1" lang="en-US" altLang="ja-JP" sz="2000" dirty="0" smtClean="0"/>
              <a:t>-75</a:t>
            </a:r>
            <a:r>
              <a:rPr kumimoji="1" lang="ja-JP" altLang="en-US" sz="2000" dirty="0" smtClean="0"/>
              <a:t>に設定するもやはり</a:t>
            </a:r>
            <a:r>
              <a:rPr kumimoji="1" lang="en-US" altLang="ja-JP" sz="2000" dirty="0" smtClean="0"/>
              <a:t>2</a:t>
            </a:r>
            <a:r>
              <a:rPr kumimoji="1" lang="ja-JP" altLang="en-US" sz="2000" dirty="0" smtClean="0"/>
              <a:t>手目</a:t>
            </a:r>
            <a:r>
              <a:rPr lang="en-US" altLang="ja-JP" sz="2000" dirty="0" smtClean="0"/>
              <a:t>34</a:t>
            </a:r>
            <a:r>
              <a:rPr lang="ja-JP" altLang="en-US" sz="2000" dirty="0" smtClean="0"/>
              <a:t>歩等指してしまう。</a:t>
            </a:r>
            <a:endParaRPr kumimoji="1" lang="ja-JP" altLang="en-US" sz="20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対水匠</a:t>
            </a:r>
            <a:r>
              <a:rPr kumimoji="1" lang="en-US" altLang="ja-JP" dirty="0" smtClean="0"/>
              <a:t>3kai/yo.6.00</a:t>
            </a:r>
            <a:r>
              <a:rPr kumimoji="1" lang="ja-JP" altLang="en-US" dirty="0" smtClean="0"/>
              <a:t>の最終検証結果</a:t>
            </a:r>
            <a:endParaRPr kumimoji="1" lang="ja-JP" altLang="en-US" dirty="0"/>
          </a:p>
        </p:txBody>
      </p:sp>
      <p:sp>
        <p:nvSpPr>
          <p:cNvPr id="3" name="コンテンツ プレースホルダ 2"/>
          <p:cNvSpPr>
            <a:spLocks noGrp="1"/>
          </p:cNvSpPr>
          <p:nvPr>
            <p:ph idx="1"/>
          </p:nvPr>
        </p:nvSpPr>
        <p:spPr/>
        <p:txBody>
          <a:bodyPr>
            <a:normAutofit fontScale="92500" lnSpcReduction="20000"/>
          </a:bodyPr>
          <a:lstStyle/>
          <a:p>
            <a:r>
              <a:rPr kumimoji="1" lang="ja-JP" altLang="en-US" dirty="0" smtClean="0"/>
              <a:t>投了値　</a:t>
            </a:r>
            <a:r>
              <a:rPr kumimoji="1" lang="en-US" altLang="ja-JP" dirty="0" smtClean="0"/>
              <a:t>350</a:t>
            </a:r>
          </a:p>
          <a:p>
            <a:r>
              <a:rPr lang="ja-JP" altLang="en-US" dirty="0" smtClean="0"/>
              <a:t>対局数　</a:t>
            </a:r>
            <a:r>
              <a:rPr lang="en-US" altLang="ja-JP" dirty="0" smtClean="0"/>
              <a:t>100</a:t>
            </a:r>
            <a:endParaRPr kumimoji="1" lang="en-US" altLang="ja-JP" dirty="0" smtClean="0"/>
          </a:p>
          <a:p>
            <a:r>
              <a:rPr lang="en-US" altLang="ja-JP" dirty="0" smtClean="0"/>
              <a:t>Threads 80 USI_HASH </a:t>
            </a:r>
            <a:r>
              <a:rPr lang="en-US" altLang="ja-JP" dirty="0" smtClean="0"/>
              <a:t>8192MB</a:t>
            </a:r>
            <a:r>
              <a:rPr lang="ja-JP" altLang="en-US" dirty="0" smtClean="0"/>
              <a:t>（</a:t>
            </a:r>
            <a:r>
              <a:rPr lang="en-US" altLang="ja-JP" dirty="0" smtClean="0"/>
              <a:t>E5-2698 v4 40C 2</a:t>
            </a:r>
            <a:r>
              <a:rPr lang="ja-JP" altLang="en-US" dirty="0" smtClean="0"/>
              <a:t>ソケット）</a:t>
            </a:r>
            <a:endParaRPr lang="en-US" altLang="ja-JP" dirty="0" smtClean="0"/>
          </a:p>
          <a:p>
            <a:r>
              <a:rPr lang="ja-JP" altLang="en-US" dirty="0" smtClean="0"/>
              <a:t>ノード数平均（</a:t>
            </a:r>
            <a:r>
              <a:rPr lang="en-US" altLang="ja-JP" dirty="0" smtClean="0"/>
              <a:t>NPS</a:t>
            </a:r>
            <a:r>
              <a:rPr lang="ja-JP" altLang="en-US" dirty="0" smtClean="0"/>
              <a:t>）</a:t>
            </a:r>
            <a:r>
              <a:rPr lang="en-US" altLang="ja-JP" dirty="0" smtClean="0"/>
              <a:t>DG_hkpe9/yo.6.00 2500</a:t>
            </a:r>
            <a:r>
              <a:rPr lang="ja-JP" altLang="en-US" dirty="0" smtClean="0"/>
              <a:t>万　</a:t>
            </a:r>
            <a:endParaRPr lang="en-US" altLang="ja-JP" dirty="0" smtClean="0"/>
          </a:p>
          <a:p>
            <a:pPr>
              <a:buNone/>
            </a:pPr>
            <a:r>
              <a:rPr lang="ja-JP" altLang="en-US" dirty="0" smtClean="0"/>
              <a:t>　　　　　　　　　　　 水匠</a:t>
            </a:r>
            <a:r>
              <a:rPr lang="en-US" altLang="ja-JP" dirty="0" smtClean="0"/>
              <a:t>/yo.6.00</a:t>
            </a:r>
            <a:r>
              <a:rPr lang="ja-JP" altLang="en-US" dirty="0" smtClean="0"/>
              <a:t>　</a:t>
            </a:r>
            <a:r>
              <a:rPr lang="en-US" altLang="ja-JP" dirty="0" smtClean="0"/>
              <a:t>3100</a:t>
            </a:r>
            <a:r>
              <a:rPr lang="ja-JP" altLang="en-US" dirty="0" smtClean="0"/>
              <a:t>万</a:t>
            </a:r>
            <a:endParaRPr lang="en-US" altLang="ja-JP" dirty="0" smtClean="0"/>
          </a:p>
          <a:p>
            <a:pPr>
              <a:buNone/>
            </a:pPr>
            <a:r>
              <a:rPr lang="ja-JP" altLang="en-US" dirty="0" smtClean="0"/>
              <a:t>設定時間　一手</a:t>
            </a:r>
            <a:r>
              <a:rPr lang="en-US" altLang="ja-JP" dirty="0" smtClean="0"/>
              <a:t>3.5</a:t>
            </a:r>
            <a:r>
              <a:rPr lang="ja-JP" altLang="en-US" dirty="0" smtClean="0"/>
              <a:t>秒</a:t>
            </a:r>
            <a:endParaRPr lang="en-US" altLang="ja-JP" dirty="0" smtClean="0"/>
          </a:p>
          <a:p>
            <a:pPr>
              <a:buNone/>
            </a:pPr>
            <a:r>
              <a:rPr lang="ja-JP" altLang="en-US" dirty="0" smtClean="0"/>
              <a:t>ほぼ互角で</a:t>
            </a:r>
            <a:r>
              <a:rPr lang="ja-JP" altLang="en-US" dirty="0" smtClean="0"/>
              <a:t>あった</a:t>
            </a:r>
            <a:r>
              <a:rPr lang="en-US" altLang="ja-JP" dirty="0" smtClean="0"/>
              <a:t>…( ´∀</a:t>
            </a:r>
            <a:r>
              <a:rPr lang="ja-JP" altLang="en-US" dirty="0" smtClean="0"/>
              <a:t>｀ </a:t>
            </a:r>
            <a:r>
              <a:rPr lang="en-US" altLang="ja-JP" dirty="0" smtClean="0"/>
              <a:t>)</a:t>
            </a:r>
            <a:endParaRPr lang="en-US" altLang="ja-JP" dirty="0" smtClean="0"/>
          </a:p>
          <a:p>
            <a:pPr>
              <a:buNone/>
            </a:pPr>
            <a:endParaRPr lang="en-US" altLang="ja-JP" dirty="0" smtClean="0"/>
          </a:p>
          <a:p>
            <a:pPr>
              <a:buNone/>
            </a:pPr>
            <a:r>
              <a:rPr lang="ja-JP" altLang="en-US" dirty="0" smtClean="0"/>
              <a:t>同ノードにするとどうなることやら・・・未検証</a:t>
            </a:r>
            <a:endParaRPr lang="en-US" altLang="ja-JP" dirty="0" smtClean="0"/>
          </a:p>
          <a:p>
            <a:pPr>
              <a:buNone/>
            </a:pPr>
            <a:r>
              <a:rPr lang="ja-JP" altLang="en-US" dirty="0" smtClean="0"/>
              <a:t>また、短時間では</a:t>
            </a:r>
            <a:r>
              <a:rPr lang="en-US" altLang="ja-JP" dirty="0" smtClean="0"/>
              <a:t>3</a:t>
            </a:r>
            <a:r>
              <a:rPr lang="ja-JP" altLang="en-US" dirty="0" smtClean="0"/>
              <a:t>割ちょっと程度だった。</a:t>
            </a:r>
            <a:endParaRPr lang="en-US" altLang="ja-JP" dirty="0" smtClean="0"/>
          </a:p>
        </p:txBody>
      </p:sp>
      <p:pic>
        <p:nvPicPr>
          <p:cNvPr id="4" name="図 3" descr="無題.png"/>
          <p:cNvPicPr>
            <a:picLocks noChangeAspect="1"/>
          </p:cNvPicPr>
          <p:nvPr/>
        </p:nvPicPr>
        <p:blipFill>
          <a:blip r:embed="rId2" cstate="print"/>
          <a:stretch>
            <a:fillRect/>
          </a:stretch>
        </p:blipFill>
        <p:spPr>
          <a:xfrm>
            <a:off x="7403412" y="3710544"/>
            <a:ext cx="3858164" cy="278168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a:extLst>
              <a:ext uri="{FF2B5EF4-FFF2-40B4-BE49-F238E27FC236}">
                <a16:creationId xmlns="" xmlns:a16="http://schemas.microsoft.com/office/drawing/2014/main" id="{72079957-34AA-47A2-87BC-29DCD91A4AC3}"/>
              </a:ext>
            </a:extLst>
          </p:cNvPr>
          <p:cNvSpPr>
            <a:spLocks noGrp="1"/>
          </p:cNvSpPr>
          <p:nvPr>
            <p:ph idx="1"/>
          </p:nvPr>
        </p:nvSpPr>
        <p:spPr/>
        <p:txBody>
          <a:bodyPr>
            <a:normAutofit/>
          </a:bodyPr>
          <a:lstStyle/>
          <a:p>
            <a:r>
              <a:rPr lang="ja-JP" altLang="en-US" sz="4400" dirty="0"/>
              <a:t>応援よろしくお願いします。</a:t>
            </a:r>
            <a:endParaRPr kumimoji="1" lang="ja-JP" altLang="en-US" sz="4400" dirty="0"/>
          </a:p>
        </p:txBody>
      </p:sp>
    </p:spTree>
    <p:extLst>
      <p:ext uri="{BB962C8B-B14F-4D97-AF65-F5344CB8AC3E}">
        <p14:creationId xmlns="" xmlns:p14="http://schemas.microsoft.com/office/powerpoint/2010/main" val="35005737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イオン ボードルーム">
  <a:themeElements>
    <a:clrScheme name="イオン ボードルーム">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イオン ボードルーム">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イオン ボードルーム">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278</TotalTime>
  <Words>453</Words>
  <Application>Microsoft Office PowerPoint</Application>
  <PresentationFormat>ユーザー設定</PresentationFormat>
  <Paragraphs>54</Paragraphs>
  <Slides>9</Slides>
  <Notes>0</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イオン ボードルーム</vt:lpstr>
      <vt:lpstr>チームDaigorilla　wcsc31　</vt:lpstr>
      <vt:lpstr>今回使用したライブラリ</vt:lpstr>
      <vt:lpstr>評価関数</vt:lpstr>
      <vt:lpstr>工夫点（定跡）・現状（2/28現在R4600相当？） 工夫点・現状（4/28現在R4800相当？）最後に検証結果</vt:lpstr>
      <vt:lpstr>工夫点（学習条件）</vt:lpstr>
      <vt:lpstr>探索部…安定すればやりたかった・・・( ´∀｀ )</vt:lpstr>
      <vt:lpstr>大会本番は…</vt:lpstr>
      <vt:lpstr>対水匠3kai/yo.6.00の最終検証結果</vt:lpstr>
      <vt:lpstr>スライド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チームDaigorilla</dc:title>
  <dc:creator>こいよ</dc:creator>
  <cp:lastModifiedBy>USER</cp:lastModifiedBy>
  <cp:revision>59</cp:revision>
  <dcterms:created xsi:type="dcterms:W3CDTF">2020-10-29T12:40:29Z</dcterms:created>
  <dcterms:modified xsi:type="dcterms:W3CDTF">2021-05-04T13:45:09Z</dcterms:modified>
</cp:coreProperties>
</file>